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335" r:id="rId23"/>
    <p:sldId id="337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uilherme Borsari" initials="GB" lastIdx="1" clrIdx="6">
    <p:extLst>
      <p:ext uri="{19B8F6BF-5375-455C-9EA6-DF929625EA0E}">
        <p15:presenceInfo xmlns:p15="http://schemas.microsoft.com/office/powerpoint/2012/main" userId="2e404136763bbafd" providerId="Windows Live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F"/>
    <a:srgbClr val="46576F"/>
    <a:srgbClr val="00C98F"/>
    <a:srgbClr val="FF9933"/>
    <a:srgbClr val="000000"/>
    <a:srgbClr val="0948CB"/>
    <a:srgbClr val="0B49CB"/>
    <a:srgbClr val="F2F4F8"/>
    <a:srgbClr val="1C7DDB"/>
    <a:srgbClr val="121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79" d="100"/>
          <a:sy n="79" d="100"/>
        </p:scale>
        <p:origin x="105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346DD-AF12-41B4-8A32-8A803EB76D6B}" type="doc">
      <dgm:prSet loTypeId="urn:microsoft.com/office/officeart/2005/8/layout/equation2" loCatId="process" qsTypeId="urn:microsoft.com/office/officeart/2005/8/quickstyle/simple5" qsCatId="simple" csTypeId="urn:microsoft.com/office/officeart/2005/8/colors/colorful4" csCatId="colorful" phldr="1"/>
      <dgm:spPr/>
    </dgm:pt>
    <dgm:pt modelId="{7EF3E4FC-3257-44E2-AF40-6CBCD147B119}">
      <dgm:prSet phldrT="[Texto]" custT="1"/>
      <dgm:spPr/>
      <dgm:t>
        <a:bodyPr/>
        <a:lstStyle/>
        <a:p>
          <a:r>
            <a:rPr lang="en-US" sz="1600" b="1" dirty="0" err="1">
              <a:solidFill>
                <a:schemeClr val="tx1"/>
              </a:solidFill>
            </a:rPr>
            <a:t>Spacex</a:t>
          </a:r>
          <a:r>
            <a:rPr lang="en-US" sz="1600" b="1" dirty="0">
              <a:solidFill>
                <a:schemeClr val="tx1"/>
              </a:solidFill>
            </a:rPr>
            <a:t> API</a:t>
          </a:r>
        </a:p>
      </dgm:t>
    </dgm:pt>
    <dgm:pt modelId="{CD6C848F-B0D2-42CB-8D07-E8987C4ACAE0}" type="parTrans" cxnId="{57CE9EB1-720B-4A5E-BE13-B4F8E271B8BC}">
      <dgm:prSet/>
      <dgm:spPr/>
      <dgm:t>
        <a:bodyPr/>
        <a:lstStyle/>
        <a:p>
          <a:endParaRPr lang="en-US"/>
        </a:p>
      </dgm:t>
    </dgm:pt>
    <dgm:pt modelId="{ED7A123B-60A5-4641-AC6D-4852CF5F5423}" type="sibTrans" cxnId="{57CE9EB1-720B-4A5E-BE13-B4F8E271B8BC}">
      <dgm:prSet/>
      <dgm:spPr/>
      <dgm:t>
        <a:bodyPr/>
        <a:lstStyle/>
        <a:p>
          <a:endParaRPr lang="en-US"/>
        </a:p>
      </dgm:t>
    </dgm:pt>
    <dgm:pt modelId="{A9F34231-36BE-4AA3-8218-EC8793504DAC}">
      <dgm:prSet phldrT="[Texto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Wikipedia Web scrapping</a:t>
          </a:r>
        </a:p>
      </dgm:t>
    </dgm:pt>
    <dgm:pt modelId="{5B7A0899-649A-4F92-A6CE-83985041365F}" type="parTrans" cxnId="{A1626A0A-713D-4267-8B23-479D9E0292AF}">
      <dgm:prSet/>
      <dgm:spPr/>
      <dgm:t>
        <a:bodyPr/>
        <a:lstStyle/>
        <a:p>
          <a:endParaRPr lang="en-US"/>
        </a:p>
      </dgm:t>
    </dgm:pt>
    <dgm:pt modelId="{8DBEBC54-A270-4162-85F0-9C3CA97A2A7E}" type="sibTrans" cxnId="{A1626A0A-713D-4267-8B23-479D9E0292AF}">
      <dgm:prSet/>
      <dgm:spPr/>
      <dgm:t>
        <a:bodyPr/>
        <a:lstStyle/>
        <a:p>
          <a:endParaRPr lang="en-US"/>
        </a:p>
      </dgm:t>
    </dgm:pt>
    <dgm:pt modelId="{11850177-FA6A-4B01-A52F-3F68F0F30BD1}">
      <dgm:prSet phldrT="[Texto]"/>
      <dgm:spPr/>
      <dgm:t>
        <a:bodyPr/>
        <a:lstStyle/>
        <a:p>
          <a:r>
            <a:rPr lang="en-US" dirty="0"/>
            <a:t>Falcon 9 launches data</a:t>
          </a:r>
        </a:p>
      </dgm:t>
    </dgm:pt>
    <dgm:pt modelId="{9FFE73A9-0215-493D-8A53-63F63B64C6D5}" type="parTrans" cxnId="{373CE49D-6BD5-493E-B513-1EF76244CE97}">
      <dgm:prSet/>
      <dgm:spPr/>
      <dgm:t>
        <a:bodyPr/>
        <a:lstStyle/>
        <a:p>
          <a:endParaRPr lang="en-US"/>
        </a:p>
      </dgm:t>
    </dgm:pt>
    <dgm:pt modelId="{C418EA5D-19BC-4C3A-A688-4F56A073645A}" type="sibTrans" cxnId="{373CE49D-6BD5-493E-B513-1EF76244CE97}">
      <dgm:prSet/>
      <dgm:spPr/>
      <dgm:t>
        <a:bodyPr/>
        <a:lstStyle/>
        <a:p>
          <a:endParaRPr lang="en-US"/>
        </a:p>
      </dgm:t>
    </dgm:pt>
    <dgm:pt modelId="{4210ABC8-A4D4-4EF6-9A62-BD8CEB6DDEDB}" type="pres">
      <dgm:prSet presAssocID="{675346DD-AF12-41B4-8A32-8A803EB76D6B}" presName="Name0" presStyleCnt="0">
        <dgm:presLayoutVars>
          <dgm:dir/>
          <dgm:resizeHandles val="exact"/>
        </dgm:presLayoutVars>
      </dgm:prSet>
      <dgm:spPr/>
    </dgm:pt>
    <dgm:pt modelId="{53806E01-B5F9-4874-8F98-BC09F356DB6E}" type="pres">
      <dgm:prSet presAssocID="{675346DD-AF12-41B4-8A32-8A803EB76D6B}" presName="vNodes" presStyleCnt="0"/>
      <dgm:spPr/>
    </dgm:pt>
    <dgm:pt modelId="{E09E3134-7FB5-4B47-8B48-83298AA236A2}" type="pres">
      <dgm:prSet presAssocID="{7EF3E4FC-3257-44E2-AF40-6CBCD147B119}" presName="node" presStyleLbl="node1" presStyleIdx="0" presStyleCnt="3">
        <dgm:presLayoutVars>
          <dgm:bulletEnabled val="1"/>
        </dgm:presLayoutVars>
      </dgm:prSet>
      <dgm:spPr/>
    </dgm:pt>
    <dgm:pt modelId="{8B9FAC46-4D33-4685-B36D-12C50CDE7997}" type="pres">
      <dgm:prSet presAssocID="{ED7A123B-60A5-4641-AC6D-4852CF5F5423}" presName="spacerT" presStyleCnt="0"/>
      <dgm:spPr/>
    </dgm:pt>
    <dgm:pt modelId="{FD76F897-AE00-443A-BF8E-CD212A215BDB}" type="pres">
      <dgm:prSet presAssocID="{ED7A123B-60A5-4641-AC6D-4852CF5F5423}" presName="sibTrans" presStyleLbl="sibTrans2D1" presStyleIdx="0" presStyleCnt="2"/>
      <dgm:spPr/>
    </dgm:pt>
    <dgm:pt modelId="{C77C88D3-C801-402D-B6C7-E9FD5D90837B}" type="pres">
      <dgm:prSet presAssocID="{ED7A123B-60A5-4641-AC6D-4852CF5F5423}" presName="spacerB" presStyleCnt="0"/>
      <dgm:spPr/>
    </dgm:pt>
    <dgm:pt modelId="{92F497A7-757B-48F4-9CA7-375A30A3675F}" type="pres">
      <dgm:prSet presAssocID="{A9F34231-36BE-4AA3-8218-EC8793504DAC}" presName="node" presStyleLbl="node1" presStyleIdx="1" presStyleCnt="3">
        <dgm:presLayoutVars>
          <dgm:bulletEnabled val="1"/>
        </dgm:presLayoutVars>
      </dgm:prSet>
      <dgm:spPr/>
    </dgm:pt>
    <dgm:pt modelId="{A39DCD06-6A72-4079-BDA9-64F0A1E6EF73}" type="pres">
      <dgm:prSet presAssocID="{675346DD-AF12-41B4-8A32-8A803EB76D6B}" presName="sibTransLast" presStyleLbl="sibTrans2D1" presStyleIdx="1" presStyleCnt="2"/>
      <dgm:spPr/>
    </dgm:pt>
    <dgm:pt modelId="{941743B5-E60C-43AC-9556-84D7279BB27C}" type="pres">
      <dgm:prSet presAssocID="{675346DD-AF12-41B4-8A32-8A803EB76D6B}" presName="connectorText" presStyleLbl="sibTrans2D1" presStyleIdx="1" presStyleCnt="2"/>
      <dgm:spPr/>
    </dgm:pt>
    <dgm:pt modelId="{44764BDE-B060-4772-B9F8-40F38FBCB040}" type="pres">
      <dgm:prSet presAssocID="{675346DD-AF12-41B4-8A32-8A803EB76D6B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A1626A0A-713D-4267-8B23-479D9E0292AF}" srcId="{675346DD-AF12-41B4-8A32-8A803EB76D6B}" destId="{A9F34231-36BE-4AA3-8218-EC8793504DAC}" srcOrd="1" destOrd="0" parTransId="{5B7A0899-649A-4F92-A6CE-83985041365F}" sibTransId="{8DBEBC54-A270-4162-85F0-9C3CA97A2A7E}"/>
    <dgm:cxn modelId="{29B86F26-28B9-40BC-AC41-12056A9988E7}" type="presOf" srcId="{675346DD-AF12-41B4-8A32-8A803EB76D6B}" destId="{4210ABC8-A4D4-4EF6-9A62-BD8CEB6DDEDB}" srcOrd="0" destOrd="0" presId="urn:microsoft.com/office/officeart/2005/8/layout/equation2"/>
    <dgm:cxn modelId="{A54B953D-D209-4DC6-AAB0-A5AC7B2749FA}" type="presOf" srcId="{11850177-FA6A-4B01-A52F-3F68F0F30BD1}" destId="{44764BDE-B060-4772-B9F8-40F38FBCB040}" srcOrd="0" destOrd="0" presId="urn:microsoft.com/office/officeart/2005/8/layout/equation2"/>
    <dgm:cxn modelId="{1DCEA668-56FD-40F9-8AE5-FE7AC2C92AB1}" type="presOf" srcId="{ED7A123B-60A5-4641-AC6D-4852CF5F5423}" destId="{FD76F897-AE00-443A-BF8E-CD212A215BDB}" srcOrd="0" destOrd="0" presId="urn:microsoft.com/office/officeart/2005/8/layout/equation2"/>
    <dgm:cxn modelId="{83499987-71D0-491C-8C51-8B5D2C92DAEC}" type="presOf" srcId="{8DBEBC54-A270-4162-85F0-9C3CA97A2A7E}" destId="{A39DCD06-6A72-4079-BDA9-64F0A1E6EF73}" srcOrd="0" destOrd="0" presId="urn:microsoft.com/office/officeart/2005/8/layout/equation2"/>
    <dgm:cxn modelId="{A30FAD88-0A69-48C7-A2CB-14A9B1923F7D}" type="presOf" srcId="{8DBEBC54-A270-4162-85F0-9C3CA97A2A7E}" destId="{941743B5-E60C-43AC-9556-84D7279BB27C}" srcOrd="1" destOrd="0" presId="urn:microsoft.com/office/officeart/2005/8/layout/equation2"/>
    <dgm:cxn modelId="{373CE49D-6BD5-493E-B513-1EF76244CE97}" srcId="{675346DD-AF12-41B4-8A32-8A803EB76D6B}" destId="{11850177-FA6A-4B01-A52F-3F68F0F30BD1}" srcOrd="2" destOrd="0" parTransId="{9FFE73A9-0215-493D-8A53-63F63B64C6D5}" sibTransId="{C418EA5D-19BC-4C3A-A688-4F56A073645A}"/>
    <dgm:cxn modelId="{6F43AE9F-5FA4-4008-8246-E03E52817AF2}" type="presOf" srcId="{A9F34231-36BE-4AA3-8218-EC8793504DAC}" destId="{92F497A7-757B-48F4-9CA7-375A30A3675F}" srcOrd="0" destOrd="0" presId="urn:microsoft.com/office/officeart/2005/8/layout/equation2"/>
    <dgm:cxn modelId="{57CE9EB1-720B-4A5E-BE13-B4F8E271B8BC}" srcId="{675346DD-AF12-41B4-8A32-8A803EB76D6B}" destId="{7EF3E4FC-3257-44E2-AF40-6CBCD147B119}" srcOrd="0" destOrd="0" parTransId="{CD6C848F-B0D2-42CB-8D07-E8987C4ACAE0}" sibTransId="{ED7A123B-60A5-4641-AC6D-4852CF5F5423}"/>
    <dgm:cxn modelId="{EA3DDFD2-1B0A-411C-A429-660FF6855B55}" type="presOf" srcId="{7EF3E4FC-3257-44E2-AF40-6CBCD147B119}" destId="{E09E3134-7FB5-4B47-8B48-83298AA236A2}" srcOrd="0" destOrd="0" presId="urn:microsoft.com/office/officeart/2005/8/layout/equation2"/>
    <dgm:cxn modelId="{1891B645-5CE1-41F1-B707-22C5E21E0976}" type="presParOf" srcId="{4210ABC8-A4D4-4EF6-9A62-BD8CEB6DDEDB}" destId="{53806E01-B5F9-4874-8F98-BC09F356DB6E}" srcOrd="0" destOrd="0" presId="urn:microsoft.com/office/officeart/2005/8/layout/equation2"/>
    <dgm:cxn modelId="{4721490D-111C-4CFD-9CC1-1C6D5078B48E}" type="presParOf" srcId="{53806E01-B5F9-4874-8F98-BC09F356DB6E}" destId="{E09E3134-7FB5-4B47-8B48-83298AA236A2}" srcOrd="0" destOrd="0" presId="urn:microsoft.com/office/officeart/2005/8/layout/equation2"/>
    <dgm:cxn modelId="{1F608C0E-6B6F-407B-AD73-8483031EA13A}" type="presParOf" srcId="{53806E01-B5F9-4874-8F98-BC09F356DB6E}" destId="{8B9FAC46-4D33-4685-B36D-12C50CDE7997}" srcOrd="1" destOrd="0" presId="urn:microsoft.com/office/officeart/2005/8/layout/equation2"/>
    <dgm:cxn modelId="{00EFD5D0-02D8-4F8B-9515-086A237CA2CC}" type="presParOf" srcId="{53806E01-B5F9-4874-8F98-BC09F356DB6E}" destId="{FD76F897-AE00-443A-BF8E-CD212A215BDB}" srcOrd="2" destOrd="0" presId="urn:microsoft.com/office/officeart/2005/8/layout/equation2"/>
    <dgm:cxn modelId="{41822E96-EFCB-4A8E-B24F-0DF9DD5E4CD2}" type="presParOf" srcId="{53806E01-B5F9-4874-8F98-BC09F356DB6E}" destId="{C77C88D3-C801-402D-B6C7-E9FD5D90837B}" srcOrd="3" destOrd="0" presId="urn:microsoft.com/office/officeart/2005/8/layout/equation2"/>
    <dgm:cxn modelId="{96461B9C-E232-4DFC-80A4-1BF6731C1F02}" type="presParOf" srcId="{53806E01-B5F9-4874-8F98-BC09F356DB6E}" destId="{92F497A7-757B-48F4-9CA7-375A30A3675F}" srcOrd="4" destOrd="0" presId="urn:microsoft.com/office/officeart/2005/8/layout/equation2"/>
    <dgm:cxn modelId="{75F5DC46-3778-476F-816A-4AC76EF6F524}" type="presParOf" srcId="{4210ABC8-A4D4-4EF6-9A62-BD8CEB6DDEDB}" destId="{A39DCD06-6A72-4079-BDA9-64F0A1E6EF73}" srcOrd="1" destOrd="0" presId="urn:microsoft.com/office/officeart/2005/8/layout/equation2"/>
    <dgm:cxn modelId="{F0748A3D-4687-4494-BBB7-AE76A119B013}" type="presParOf" srcId="{A39DCD06-6A72-4079-BDA9-64F0A1E6EF73}" destId="{941743B5-E60C-43AC-9556-84D7279BB27C}" srcOrd="0" destOrd="0" presId="urn:microsoft.com/office/officeart/2005/8/layout/equation2"/>
    <dgm:cxn modelId="{D834F276-3BE4-4321-B607-463F7C9F4182}" type="presParOf" srcId="{4210ABC8-A4D4-4EF6-9A62-BD8CEB6DDEDB}" destId="{44764BDE-B060-4772-B9F8-40F38FBCB04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63C8D9-C7CC-4F2E-B106-D9510BD55F80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70BBA7E8-B663-42A7-A4C8-F237CF70C9E9}">
      <dgm:prSet phldrT="[Texto]" custT="1"/>
      <dgm:spPr/>
      <dgm:t>
        <a:bodyPr/>
        <a:lstStyle/>
        <a:p>
          <a:r>
            <a:rPr lang="en-US" sz="1800" dirty="0"/>
            <a:t>Features:</a:t>
          </a:r>
          <a:r>
            <a:rPr lang="en-US" sz="1800" dirty="0">
              <a:sym typeface="Wingdings" panose="05000000000000000000" pitchFamily="2" charset="2"/>
            </a:rPr>
            <a:t> X</a:t>
          </a:r>
        </a:p>
        <a:p>
          <a:r>
            <a:rPr lang="en-US" sz="1800" dirty="0">
              <a:sym typeface="Wingdings" panose="05000000000000000000" pitchFamily="2" charset="2"/>
            </a:rPr>
            <a:t>Class: Y </a:t>
          </a:r>
          <a:endParaRPr lang="en-US" sz="1800" dirty="0"/>
        </a:p>
      </dgm:t>
    </dgm:pt>
    <dgm:pt modelId="{728B7BB3-632C-40F7-8264-889244BA992D}" type="parTrans" cxnId="{EA40AA0F-11D7-4076-84BC-0E29996E2DDD}">
      <dgm:prSet/>
      <dgm:spPr/>
      <dgm:t>
        <a:bodyPr/>
        <a:lstStyle/>
        <a:p>
          <a:endParaRPr lang="en-US"/>
        </a:p>
      </dgm:t>
    </dgm:pt>
    <dgm:pt modelId="{C1D2CCA0-F78D-4BB7-8D74-397FA156827F}" type="sibTrans" cxnId="{EA40AA0F-11D7-4076-84BC-0E29996E2DDD}">
      <dgm:prSet/>
      <dgm:spPr/>
      <dgm:t>
        <a:bodyPr/>
        <a:lstStyle/>
        <a:p>
          <a:endParaRPr lang="en-US"/>
        </a:p>
      </dgm:t>
    </dgm:pt>
    <dgm:pt modelId="{D7F6E721-B53E-48A6-BD80-D568483B94C7}">
      <dgm:prSet phldrT="[Texto]" custT="1"/>
      <dgm:spPr/>
      <dgm:t>
        <a:bodyPr/>
        <a:lstStyle/>
        <a:p>
          <a:r>
            <a:rPr lang="en-US" sz="2000" dirty="0"/>
            <a:t>X </a:t>
          </a:r>
          <a:r>
            <a:rPr lang="en-US" sz="2000" dirty="0">
              <a:sym typeface="Wingdings" panose="05000000000000000000" pitchFamily="2" charset="2"/>
            </a:rPr>
            <a:t> Normalized</a:t>
          </a:r>
        </a:p>
        <a:p>
          <a:r>
            <a:rPr lang="en-US" sz="2000" dirty="0">
              <a:sym typeface="Wingdings" panose="05000000000000000000" pitchFamily="2" charset="2"/>
            </a:rPr>
            <a:t>(Standard Scaler)</a:t>
          </a:r>
          <a:endParaRPr lang="en-US" sz="2000" dirty="0"/>
        </a:p>
      </dgm:t>
    </dgm:pt>
    <dgm:pt modelId="{377F5A7E-F145-445E-A7AD-4B53CA64FE7D}" type="parTrans" cxnId="{AA58E51A-A38D-4040-9557-766F9181AB9F}">
      <dgm:prSet/>
      <dgm:spPr/>
      <dgm:t>
        <a:bodyPr/>
        <a:lstStyle/>
        <a:p>
          <a:endParaRPr lang="en-US"/>
        </a:p>
      </dgm:t>
    </dgm:pt>
    <dgm:pt modelId="{DBBA35CD-1F62-4E27-AA67-41A22DFD1DBE}" type="sibTrans" cxnId="{AA58E51A-A38D-4040-9557-766F9181AB9F}">
      <dgm:prSet/>
      <dgm:spPr/>
      <dgm:t>
        <a:bodyPr/>
        <a:lstStyle/>
        <a:p>
          <a:endParaRPr lang="en-US"/>
        </a:p>
      </dgm:t>
    </dgm:pt>
    <dgm:pt modelId="{A54F3CE8-6C0A-420B-BC4B-FC28EF144E9A}">
      <dgm:prSet phldrT="[Texto]" custT="1"/>
      <dgm:spPr/>
      <dgm:t>
        <a:bodyPr/>
        <a:lstStyle/>
        <a:p>
          <a:r>
            <a:rPr lang="en-US" sz="2400" dirty="0"/>
            <a:t>Train test split</a:t>
          </a:r>
        </a:p>
      </dgm:t>
    </dgm:pt>
    <dgm:pt modelId="{10F5B89E-2C3C-4EA1-A936-96AB0F782B16}" type="parTrans" cxnId="{A755043E-D26A-471B-8824-4C3B82FA04C0}">
      <dgm:prSet/>
      <dgm:spPr/>
      <dgm:t>
        <a:bodyPr/>
        <a:lstStyle/>
        <a:p>
          <a:endParaRPr lang="en-US"/>
        </a:p>
      </dgm:t>
    </dgm:pt>
    <dgm:pt modelId="{41653743-08DB-49D1-B280-753BDB0D50D4}" type="sibTrans" cxnId="{A755043E-D26A-471B-8824-4C3B82FA04C0}">
      <dgm:prSet/>
      <dgm:spPr/>
      <dgm:t>
        <a:bodyPr/>
        <a:lstStyle/>
        <a:p>
          <a:endParaRPr lang="en-US"/>
        </a:p>
      </dgm:t>
    </dgm:pt>
    <dgm:pt modelId="{F1276AE2-8264-4E18-86AF-CB09BBEF8B26}" type="pres">
      <dgm:prSet presAssocID="{0A63C8D9-C7CC-4F2E-B106-D9510BD55F80}" presName="Name0" presStyleCnt="0">
        <dgm:presLayoutVars>
          <dgm:dir/>
          <dgm:resizeHandles val="exact"/>
        </dgm:presLayoutVars>
      </dgm:prSet>
      <dgm:spPr/>
    </dgm:pt>
    <dgm:pt modelId="{4225108F-1A7F-4015-B26E-B7A3E795354D}" type="pres">
      <dgm:prSet presAssocID="{70BBA7E8-B663-42A7-A4C8-F237CF70C9E9}" presName="node" presStyleLbl="node1" presStyleIdx="0" presStyleCnt="3">
        <dgm:presLayoutVars>
          <dgm:bulletEnabled val="1"/>
        </dgm:presLayoutVars>
      </dgm:prSet>
      <dgm:spPr/>
    </dgm:pt>
    <dgm:pt modelId="{529B31AB-50B5-4358-9E1F-D28B82C98144}" type="pres">
      <dgm:prSet presAssocID="{C1D2CCA0-F78D-4BB7-8D74-397FA156827F}" presName="sibTrans" presStyleLbl="sibTrans2D1" presStyleIdx="0" presStyleCnt="2"/>
      <dgm:spPr/>
    </dgm:pt>
    <dgm:pt modelId="{390AAB1E-2794-4A51-9C3B-6546CCC5828F}" type="pres">
      <dgm:prSet presAssocID="{C1D2CCA0-F78D-4BB7-8D74-397FA156827F}" presName="connectorText" presStyleLbl="sibTrans2D1" presStyleIdx="0" presStyleCnt="2"/>
      <dgm:spPr/>
    </dgm:pt>
    <dgm:pt modelId="{352EFE32-4A2E-4BDF-BD28-677FF9D33ECF}" type="pres">
      <dgm:prSet presAssocID="{D7F6E721-B53E-48A6-BD80-D568483B94C7}" presName="node" presStyleLbl="node1" presStyleIdx="1" presStyleCnt="3">
        <dgm:presLayoutVars>
          <dgm:bulletEnabled val="1"/>
        </dgm:presLayoutVars>
      </dgm:prSet>
      <dgm:spPr/>
    </dgm:pt>
    <dgm:pt modelId="{F78CB7E2-562F-4E76-9066-953F126FE7C6}" type="pres">
      <dgm:prSet presAssocID="{DBBA35CD-1F62-4E27-AA67-41A22DFD1DBE}" presName="sibTrans" presStyleLbl="sibTrans2D1" presStyleIdx="1" presStyleCnt="2"/>
      <dgm:spPr/>
    </dgm:pt>
    <dgm:pt modelId="{8BE093F3-ED4A-4A36-9753-D52943D6FDD1}" type="pres">
      <dgm:prSet presAssocID="{DBBA35CD-1F62-4E27-AA67-41A22DFD1DBE}" presName="connectorText" presStyleLbl="sibTrans2D1" presStyleIdx="1" presStyleCnt="2"/>
      <dgm:spPr/>
    </dgm:pt>
    <dgm:pt modelId="{98BD7808-0264-438C-A459-81C7CEB1246D}" type="pres">
      <dgm:prSet presAssocID="{A54F3CE8-6C0A-420B-BC4B-FC28EF144E9A}" presName="node" presStyleLbl="node1" presStyleIdx="2" presStyleCnt="3">
        <dgm:presLayoutVars>
          <dgm:bulletEnabled val="1"/>
        </dgm:presLayoutVars>
      </dgm:prSet>
      <dgm:spPr/>
    </dgm:pt>
  </dgm:ptLst>
  <dgm:cxnLst>
    <dgm:cxn modelId="{0756740E-C501-4186-A0A8-AD6EB4EEE25A}" type="presOf" srcId="{0A63C8D9-C7CC-4F2E-B106-D9510BD55F80}" destId="{F1276AE2-8264-4E18-86AF-CB09BBEF8B26}" srcOrd="0" destOrd="0" presId="urn:microsoft.com/office/officeart/2005/8/layout/process1"/>
    <dgm:cxn modelId="{EA40AA0F-11D7-4076-84BC-0E29996E2DDD}" srcId="{0A63C8D9-C7CC-4F2E-B106-D9510BD55F80}" destId="{70BBA7E8-B663-42A7-A4C8-F237CF70C9E9}" srcOrd="0" destOrd="0" parTransId="{728B7BB3-632C-40F7-8264-889244BA992D}" sibTransId="{C1D2CCA0-F78D-4BB7-8D74-397FA156827F}"/>
    <dgm:cxn modelId="{AA58E51A-A38D-4040-9557-766F9181AB9F}" srcId="{0A63C8D9-C7CC-4F2E-B106-D9510BD55F80}" destId="{D7F6E721-B53E-48A6-BD80-D568483B94C7}" srcOrd="1" destOrd="0" parTransId="{377F5A7E-F145-445E-A7AD-4B53CA64FE7D}" sibTransId="{DBBA35CD-1F62-4E27-AA67-41A22DFD1DBE}"/>
    <dgm:cxn modelId="{53E7A82A-9B0E-4E4E-8638-336252A2C627}" type="presOf" srcId="{DBBA35CD-1F62-4E27-AA67-41A22DFD1DBE}" destId="{F78CB7E2-562F-4E76-9066-953F126FE7C6}" srcOrd="0" destOrd="0" presId="urn:microsoft.com/office/officeart/2005/8/layout/process1"/>
    <dgm:cxn modelId="{E402BA3C-841C-44AB-B411-5A17EE8B09B9}" type="presOf" srcId="{D7F6E721-B53E-48A6-BD80-D568483B94C7}" destId="{352EFE32-4A2E-4BDF-BD28-677FF9D33ECF}" srcOrd="0" destOrd="0" presId="urn:microsoft.com/office/officeart/2005/8/layout/process1"/>
    <dgm:cxn modelId="{A755043E-D26A-471B-8824-4C3B82FA04C0}" srcId="{0A63C8D9-C7CC-4F2E-B106-D9510BD55F80}" destId="{A54F3CE8-6C0A-420B-BC4B-FC28EF144E9A}" srcOrd="2" destOrd="0" parTransId="{10F5B89E-2C3C-4EA1-A936-96AB0F782B16}" sibTransId="{41653743-08DB-49D1-B280-753BDB0D50D4}"/>
    <dgm:cxn modelId="{B33A34A3-4470-42AB-8539-8B1E2B19A3B6}" type="presOf" srcId="{DBBA35CD-1F62-4E27-AA67-41A22DFD1DBE}" destId="{8BE093F3-ED4A-4A36-9753-D52943D6FDD1}" srcOrd="1" destOrd="0" presId="urn:microsoft.com/office/officeart/2005/8/layout/process1"/>
    <dgm:cxn modelId="{C100FCA9-C09B-4A17-B4E3-64EACD85917C}" type="presOf" srcId="{C1D2CCA0-F78D-4BB7-8D74-397FA156827F}" destId="{529B31AB-50B5-4358-9E1F-D28B82C98144}" srcOrd="0" destOrd="0" presId="urn:microsoft.com/office/officeart/2005/8/layout/process1"/>
    <dgm:cxn modelId="{3C2451D6-90C8-445B-8766-29A31E33A79B}" type="presOf" srcId="{C1D2CCA0-F78D-4BB7-8D74-397FA156827F}" destId="{390AAB1E-2794-4A51-9C3B-6546CCC5828F}" srcOrd="1" destOrd="0" presId="urn:microsoft.com/office/officeart/2005/8/layout/process1"/>
    <dgm:cxn modelId="{ED3A0FDE-B98C-4265-B16D-5EA9BE1BBC27}" type="presOf" srcId="{70BBA7E8-B663-42A7-A4C8-F237CF70C9E9}" destId="{4225108F-1A7F-4015-B26E-B7A3E795354D}" srcOrd="0" destOrd="0" presId="urn:microsoft.com/office/officeart/2005/8/layout/process1"/>
    <dgm:cxn modelId="{DEE0E0F2-53E0-424B-BC10-92EFE283C159}" type="presOf" srcId="{A54F3CE8-6C0A-420B-BC4B-FC28EF144E9A}" destId="{98BD7808-0264-438C-A459-81C7CEB1246D}" srcOrd="0" destOrd="0" presId="urn:microsoft.com/office/officeart/2005/8/layout/process1"/>
    <dgm:cxn modelId="{A3B09EEA-A331-4746-A8CF-F761DB1ADA65}" type="presParOf" srcId="{F1276AE2-8264-4E18-86AF-CB09BBEF8B26}" destId="{4225108F-1A7F-4015-B26E-B7A3E795354D}" srcOrd="0" destOrd="0" presId="urn:microsoft.com/office/officeart/2005/8/layout/process1"/>
    <dgm:cxn modelId="{2A90E75B-7A07-4EC5-A146-EC8576E8D2C8}" type="presParOf" srcId="{F1276AE2-8264-4E18-86AF-CB09BBEF8B26}" destId="{529B31AB-50B5-4358-9E1F-D28B82C98144}" srcOrd="1" destOrd="0" presId="urn:microsoft.com/office/officeart/2005/8/layout/process1"/>
    <dgm:cxn modelId="{E01476B2-3AB4-4836-81DE-6C461618FA85}" type="presParOf" srcId="{529B31AB-50B5-4358-9E1F-D28B82C98144}" destId="{390AAB1E-2794-4A51-9C3B-6546CCC5828F}" srcOrd="0" destOrd="0" presId="urn:microsoft.com/office/officeart/2005/8/layout/process1"/>
    <dgm:cxn modelId="{C8378D04-C669-48FA-949F-6A443D7B4DFA}" type="presParOf" srcId="{F1276AE2-8264-4E18-86AF-CB09BBEF8B26}" destId="{352EFE32-4A2E-4BDF-BD28-677FF9D33ECF}" srcOrd="2" destOrd="0" presId="urn:microsoft.com/office/officeart/2005/8/layout/process1"/>
    <dgm:cxn modelId="{090987B4-BBFE-4CAC-93EA-0643285EBED1}" type="presParOf" srcId="{F1276AE2-8264-4E18-86AF-CB09BBEF8B26}" destId="{F78CB7E2-562F-4E76-9066-953F126FE7C6}" srcOrd="3" destOrd="0" presId="urn:microsoft.com/office/officeart/2005/8/layout/process1"/>
    <dgm:cxn modelId="{17B58639-39DE-453C-8AF9-A6B221FF7CDB}" type="presParOf" srcId="{F78CB7E2-562F-4E76-9066-953F126FE7C6}" destId="{8BE093F3-ED4A-4A36-9753-D52943D6FDD1}" srcOrd="0" destOrd="0" presId="urn:microsoft.com/office/officeart/2005/8/layout/process1"/>
    <dgm:cxn modelId="{C359F1CF-D047-4635-BA0E-884ABA02B189}" type="presParOf" srcId="{F1276AE2-8264-4E18-86AF-CB09BBEF8B26}" destId="{98BD7808-0264-438C-A459-81C7CEB1246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897D7E-8E56-4660-847D-A81F269A581F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CC1126E2-1475-4EBB-B15F-83E2983FA2DE}">
      <dgm:prSet phldrT="[Texto]"/>
      <dgm:spPr/>
      <dgm:t>
        <a:bodyPr/>
        <a:lstStyle/>
        <a:p>
          <a:r>
            <a:rPr lang="en-US" dirty="0"/>
            <a:t>Model</a:t>
          </a:r>
        </a:p>
        <a:p>
          <a:r>
            <a:rPr lang="en-US" dirty="0"/>
            <a:t>(Logistic Regression, SVM, Decision Tree and KNN)</a:t>
          </a:r>
        </a:p>
      </dgm:t>
    </dgm:pt>
    <dgm:pt modelId="{ABCD9028-898C-4913-9292-43E44105D387}" type="parTrans" cxnId="{007E0052-C4E7-4CCE-BE77-14A5F0516A2C}">
      <dgm:prSet/>
      <dgm:spPr/>
      <dgm:t>
        <a:bodyPr/>
        <a:lstStyle/>
        <a:p>
          <a:endParaRPr lang="en-US"/>
        </a:p>
      </dgm:t>
    </dgm:pt>
    <dgm:pt modelId="{D53E3079-107C-4A49-8C90-9B483B3F0D35}" type="sibTrans" cxnId="{007E0052-C4E7-4CCE-BE77-14A5F0516A2C}">
      <dgm:prSet/>
      <dgm:spPr/>
      <dgm:t>
        <a:bodyPr/>
        <a:lstStyle/>
        <a:p>
          <a:endParaRPr lang="en-US"/>
        </a:p>
      </dgm:t>
    </dgm:pt>
    <dgm:pt modelId="{EDD87C9D-342B-4D0F-B912-889A1605730D}">
      <dgm:prSet phldrT="[Texto]"/>
      <dgm:spPr/>
      <dgm:t>
        <a:bodyPr/>
        <a:lstStyle/>
        <a:p>
          <a:r>
            <a:rPr lang="en-US" dirty="0"/>
            <a:t>Hyperparameters</a:t>
          </a:r>
        </a:p>
        <a:p>
          <a:r>
            <a:rPr lang="en-US" dirty="0"/>
            <a:t>(</a:t>
          </a:r>
          <a:r>
            <a:rPr lang="en-US" dirty="0" err="1"/>
            <a:t>GridSearchCV</a:t>
          </a:r>
          <a:r>
            <a:rPr lang="en-US" dirty="0"/>
            <a:t>)</a:t>
          </a:r>
        </a:p>
      </dgm:t>
    </dgm:pt>
    <dgm:pt modelId="{F8C1CD95-1D6E-4C67-9588-C415AAA5BD75}" type="parTrans" cxnId="{527B10A5-A42A-4B64-AB6B-383E575017FA}">
      <dgm:prSet/>
      <dgm:spPr/>
      <dgm:t>
        <a:bodyPr/>
        <a:lstStyle/>
        <a:p>
          <a:endParaRPr lang="en-US"/>
        </a:p>
      </dgm:t>
    </dgm:pt>
    <dgm:pt modelId="{6CAAEE97-D29F-40FC-827D-F547570F8E47}" type="sibTrans" cxnId="{527B10A5-A42A-4B64-AB6B-383E575017FA}">
      <dgm:prSet/>
      <dgm:spPr/>
      <dgm:t>
        <a:bodyPr/>
        <a:lstStyle/>
        <a:p>
          <a:endParaRPr lang="en-US"/>
        </a:p>
      </dgm:t>
    </dgm:pt>
    <dgm:pt modelId="{AF9AA1E9-7592-4EF0-AEC4-33A2A1A23218}">
      <dgm:prSet phldrT="[Texto]"/>
      <dgm:spPr/>
      <dgm:t>
        <a:bodyPr/>
        <a:lstStyle/>
        <a:p>
          <a:r>
            <a:rPr lang="en-US" dirty="0"/>
            <a:t>Evaluation:</a:t>
          </a:r>
        </a:p>
        <a:p>
          <a:r>
            <a:rPr lang="en-US" dirty="0"/>
            <a:t>Score, Confusion Matrix</a:t>
          </a:r>
        </a:p>
      </dgm:t>
    </dgm:pt>
    <dgm:pt modelId="{60BD036C-F31A-434D-92F5-D5CC27A86B56}" type="parTrans" cxnId="{B5E5114D-0D14-48EA-A0C5-51FCFAD8B152}">
      <dgm:prSet/>
      <dgm:spPr/>
      <dgm:t>
        <a:bodyPr/>
        <a:lstStyle/>
        <a:p>
          <a:endParaRPr lang="en-US"/>
        </a:p>
      </dgm:t>
    </dgm:pt>
    <dgm:pt modelId="{6F901EE0-4F05-4933-AD04-C9533C5BCF77}" type="sibTrans" cxnId="{B5E5114D-0D14-48EA-A0C5-51FCFAD8B152}">
      <dgm:prSet/>
      <dgm:spPr/>
      <dgm:t>
        <a:bodyPr/>
        <a:lstStyle/>
        <a:p>
          <a:endParaRPr lang="en-US"/>
        </a:p>
      </dgm:t>
    </dgm:pt>
    <dgm:pt modelId="{50867400-28DA-4B04-BBF6-1FDDE9BBF895}" type="pres">
      <dgm:prSet presAssocID="{F4897D7E-8E56-4660-847D-A81F269A581F}" presName="Name0" presStyleCnt="0">
        <dgm:presLayoutVars>
          <dgm:dir/>
          <dgm:resizeHandles val="exact"/>
        </dgm:presLayoutVars>
      </dgm:prSet>
      <dgm:spPr/>
    </dgm:pt>
    <dgm:pt modelId="{7502442B-557C-43E3-BD9F-F08EAF4D8A9F}" type="pres">
      <dgm:prSet presAssocID="{CC1126E2-1475-4EBB-B15F-83E2983FA2DE}" presName="node" presStyleLbl="node1" presStyleIdx="0" presStyleCnt="3">
        <dgm:presLayoutVars>
          <dgm:bulletEnabled val="1"/>
        </dgm:presLayoutVars>
      </dgm:prSet>
      <dgm:spPr/>
    </dgm:pt>
    <dgm:pt modelId="{E13B8867-066E-43F2-BED7-608262CF0A9F}" type="pres">
      <dgm:prSet presAssocID="{D53E3079-107C-4A49-8C90-9B483B3F0D35}" presName="sibTrans" presStyleLbl="sibTrans2D1" presStyleIdx="0" presStyleCnt="2"/>
      <dgm:spPr/>
    </dgm:pt>
    <dgm:pt modelId="{E62E0D99-E053-4A4F-9670-ED8B022DDE0B}" type="pres">
      <dgm:prSet presAssocID="{D53E3079-107C-4A49-8C90-9B483B3F0D35}" presName="connectorText" presStyleLbl="sibTrans2D1" presStyleIdx="0" presStyleCnt="2"/>
      <dgm:spPr/>
    </dgm:pt>
    <dgm:pt modelId="{89DAD24C-FCF3-4C96-8BF5-549A491B25CF}" type="pres">
      <dgm:prSet presAssocID="{EDD87C9D-342B-4D0F-B912-889A1605730D}" presName="node" presStyleLbl="node1" presStyleIdx="1" presStyleCnt="3">
        <dgm:presLayoutVars>
          <dgm:bulletEnabled val="1"/>
        </dgm:presLayoutVars>
      </dgm:prSet>
      <dgm:spPr/>
    </dgm:pt>
    <dgm:pt modelId="{B6B3CFE2-D524-46DF-B31E-A7C75106B696}" type="pres">
      <dgm:prSet presAssocID="{6CAAEE97-D29F-40FC-827D-F547570F8E47}" presName="sibTrans" presStyleLbl="sibTrans2D1" presStyleIdx="1" presStyleCnt="2"/>
      <dgm:spPr/>
    </dgm:pt>
    <dgm:pt modelId="{AD64DB0F-D96C-46E5-902B-D388738205C9}" type="pres">
      <dgm:prSet presAssocID="{6CAAEE97-D29F-40FC-827D-F547570F8E47}" presName="connectorText" presStyleLbl="sibTrans2D1" presStyleIdx="1" presStyleCnt="2"/>
      <dgm:spPr/>
    </dgm:pt>
    <dgm:pt modelId="{4F088A19-8096-4C7B-BD43-ED2482A26F80}" type="pres">
      <dgm:prSet presAssocID="{AF9AA1E9-7592-4EF0-AEC4-33A2A1A23218}" presName="node" presStyleLbl="node1" presStyleIdx="2" presStyleCnt="3">
        <dgm:presLayoutVars>
          <dgm:bulletEnabled val="1"/>
        </dgm:presLayoutVars>
      </dgm:prSet>
      <dgm:spPr/>
    </dgm:pt>
  </dgm:ptLst>
  <dgm:cxnLst>
    <dgm:cxn modelId="{05E60C29-F445-4045-AA37-ED8A7EBB9F91}" type="presOf" srcId="{6CAAEE97-D29F-40FC-827D-F547570F8E47}" destId="{AD64DB0F-D96C-46E5-902B-D388738205C9}" srcOrd="1" destOrd="0" presId="urn:microsoft.com/office/officeart/2005/8/layout/process1"/>
    <dgm:cxn modelId="{2D404F4B-A5F4-48AA-8A24-90FECD69A0E7}" type="presOf" srcId="{CC1126E2-1475-4EBB-B15F-83E2983FA2DE}" destId="{7502442B-557C-43E3-BD9F-F08EAF4D8A9F}" srcOrd="0" destOrd="0" presId="urn:microsoft.com/office/officeart/2005/8/layout/process1"/>
    <dgm:cxn modelId="{B5E5114D-0D14-48EA-A0C5-51FCFAD8B152}" srcId="{F4897D7E-8E56-4660-847D-A81F269A581F}" destId="{AF9AA1E9-7592-4EF0-AEC4-33A2A1A23218}" srcOrd="2" destOrd="0" parTransId="{60BD036C-F31A-434D-92F5-D5CC27A86B56}" sibTransId="{6F901EE0-4F05-4933-AD04-C9533C5BCF77}"/>
    <dgm:cxn modelId="{007E0052-C4E7-4CCE-BE77-14A5F0516A2C}" srcId="{F4897D7E-8E56-4660-847D-A81F269A581F}" destId="{CC1126E2-1475-4EBB-B15F-83E2983FA2DE}" srcOrd="0" destOrd="0" parTransId="{ABCD9028-898C-4913-9292-43E44105D387}" sibTransId="{D53E3079-107C-4A49-8C90-9B483B3F0D35}"/>
    <dgm:cxn modelId="{60684E85-B6FD-4CB5-AF86-0A8E535C8CD1}" type="presOf" srcId="{D53E3079-107C-4A49-8C90-9B483B3F0D35}" destId="{E62E0D99-E053-4A4F-9670-ED8B022DDE0B}" srcOrd="1" destOrd="0" presId="urn:microsoft.com/office/officeart/2005/8/layout/process1"/>
    <dgm:cxn modelId="{527B10A5-A42A-4B64-AB6B-383E575017FA}" srcId="{F4897D7E-8E56-4660-847D-A81F269A581F}" destId="{EDD87C9D-342B-4D0F-B912-889A1605730D}" srcOrd="1" destOrd="0" parTransId="{F8C1CD95-1D6E-4C67-9588-C415AAA5BD75}" sibTransId="{6CAAEE97-D29F-40FC-827D-F547570F8E47}"/>
    <dgm:cxn modelId="{0D5141AA-DC79-45A2-9DA7-574E91603BD1}" type="presOf" srcId="{F4897D7E-8E56-4660-847D-A81F269A581F}" destId="{50867400-28DA-4B04-BBF6-1FDDE9BBF895}" srcOrd="0" destOrd="0" presId="urn:microsoft.com/office/officeart/2005/8/layout/process1"/>
    <dgm:cxn modelId="{5718D0BB-A15C-4419-A21A-DFA5BCA7BA92}" type="presOf" srcId="{D53E3079-107C-4A49-8C90-9B483B3F0D35}" destId="{E13B8867-066E-43F2-BED7-608262CF0A9F}" srcOrd="0" destOrd="0" presId="urn:microsoft.com/office/officeart/2005/8/layout/process1"/>
    <dgm:cxn modelId="{471ADAD0-70FD-4460-B55C-C16B8E22D992}" type="presOf" srcId="{6CAAEE97-D29F-40FC-827D-F547570F8E47}" destId="{B6B3CFE2-D524-46DF-B31E-A7C75106B696}" srcOrd="0" destOrd="0" presId="urn:microsoft.com/office/officeart/2005/8/layout/process1"/>
    <dgm:cxn modelId="{D06FCFEE-12B7-469A-98FC-A1E5E29EA0F1}" type="presOf" srcId="{AF9AA1E9-7592-4EF0-AEC4-33A2A1A23218}" destId="{4F088A19-8096-4C7B-BD43-ED2482A26F80}" srcOrd="0" destOrd="0" presId="urn:microsoft.com/office/officeart/2005/8/layout/process1"/>
    <dgm:cxn modelId="{96CCDFF6-CA34-4F27-AA57-024B532E2F2B}" type="presOf" srcId="{EDD87C9D-342B-4D0F-B912-889A1605730D}" destId="{89DAD24C-FCF3-4C96-8BF5-549A491B25CF}" srcOrd="0" destOrd="0" presId="urn:microsoft.com/office/officeart/2005/8/layout/process1"/>
    <dgm:cxn modelId="{742D980E-CB9F-4196-911B-4FC4D14DA20C}" type="presParOf" srcId="{50867400-28DA-4B04-BBF6-1FDDE9BBF895}" destId="{7502442B-557C-43E3-BD9F-F08EAF4D8A9F}" srcOrd="0" destOrd="0" presId="urn:microsoft.com/office/officeart/2005/8/layout/process1"/>
    <dgm:cxn modelId="{F223411B-90B1-454A-920A-9E57AACFCC20}" type="presParOf" srcId="{50867400-28DA-4B04-BBF6-1FDDE9BBF895}" destId="{E13B8867-066E-43F2-BED7-608262CF0A9F}" srcOrd="1" destOrd="0" presId="urn:microsoft.com/office/officeart/2005/8/layout/process1"/>
    <dgm:cxn modelId="{B060C8D7-597E-413C-92CC-CD994A85F545}" type="presParOf" srcId="{E13B8867-066E-43F2-BED7-608262CF0A9F}" destId="{E62E0D99-E053-4A4F-9670-ED8B022DDE0B}" srcOrd="0" destOrd="0" presId="urn:microsoft.com/office/officeart/2005/8/layout/process1"/>
    <dgm:cxn modelId="{8E988FA7-24FD-4421-862D-C7E7D0AA38F5}" type="presParOf" srcId="{50867400-28DA-4B04-BBF6-1FDDE9BBF895}" destId="{89DAD24C-FCF3-4C96-8BF5-549A491B25CF}" srcOrd="2" destOrd="0" presId="urn:microsoft.com/office/officeart/2005/8/layout/process1"/>
    <dgm:cxn modelId="{2C1AD870-F5F1-47D6-8C6D-8627D7F4CBB5}" type="presParOf" srcId="{50867400-28DA-4B04-BBF6-1FDDE9BBF895}" destId="{B6B3CFE2-D524-46DF-B31E-A7C75106B696}" srcOrd="3" destOrd="0" presId="urn:microsoft.com/office/officeart/2005/8/layout/process1"/>
    <dgm:cxn modelId="{4AFB46C4-0DCB-4E95-B794-1586E78DEEE3}" type="presParOf" srcId="{B6B3CFE2-D524-46DF-B31E-A7C75106B696}" destId="{AD64DB0F-D96C-46E5-902B-D388738205C9}" srcOrd="0" destOrd="0" presId="urn:microsoft.com/office/officeart/2005/8/layout/process1"/>
    <dgm:cxn modelId="{6B98CFF6-5D3D-4C9C-B1A7-938FE55EA252}" type="presParOf" srcId="{50867400-28DA-4B04-BBF6-1FDDE9BBF895}" destId="{4F088A19-8096-4C7B-BD43-ED2482A26F8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E3134-7FB5-4B47-8B48-83298AA236A2}">
      <dsp:nvSpPr>
        <dsp:cNvPr id="0" name=""/>
        <dsp:cNvSpPr/>
      </dsp:nvSpPr>
      <dsp:spPr>
        <a:xfrm>
          <a:off x="786400" y="1606"/>
          <a:ext cx="1419436" cy="141943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tx1"/>
              </a:solidFill>
            </a:rPr>
            <a:t>Spacex</a:t>
          </a:r>
          <a:r>
            <a:rPr lang="en-US" sz="1600" b="1" kern="1200" dirty="0">
              <a:solidFill>
                <a:schemeClr val="tx1"/>
              </a:solidFill>
            </a:rPr>
            <a:t> API</a:t>
          </a:r>
        </a:p>
      </dsp:txBody>
      <dsp:txXfrm>
        <a:off x="994272" y="209478"/>
        <a:ext cx="1003692" cy="1003692"/>
      </dsp:txXfrm>
    </dsp:sp>
    <dsp:sp modelId="{FD76F897-AE00-443A-BF8E-CD212A215BDB}">
      <dsp:nvSpPr>
        <dsp:cNvPr id="0" name=""/>
        <dsp:cNvSpPr/>
      </dsp:nvSpPr>
      <dsp:spPr>
        <a:xfrm>
          <a:off x="1084482" y="1536301"/>
          <a:ext cx="823273" cy="823273"/>
        </a:xfrm>
        <a:prstGeom prst="mathPlu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193607" y="1851121"/>
        <a:ext cx="605023" cy="193633"/>
      </dsp:txXfrm>
    </dsp:sp>
    <dsp:sp modelId="{92F497A7-757B-48F4-9CA7-375A30A3675F}">
      <dsp:nvSpPr>
        <dsp:cNvPr id="0" name=""/>
        <dsp:cNvSpPr/>
      </dsp:nvSpPr>
      <dsp:spPr>
        <a:xfrm>
          <a:off x="786400" y="2474832"/>
          <a:ext cx="1419436" cy="1419436"/>
        </a:xfrm>
        <a:prstGeom prst="ellipse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Wikipedia Web scrapping</a:t>
          </a:r>
        </a:p>
      </dsp:txBody>
      <dsp:txXfrm>
        <a:off x="994272" y="2682704"/>
        <a:ext cx="1003692" cy="1003692"/>
      </dsp:txXfrm>
    </dsp:sp>
    <dsp:sp modelId="{A39DCD06-6A72-4079-BDA9-64F0A1E6EF73}">
      <dsp:nvSpPr>
        <dsp:cNvPr id="0" name=""/>
        <dsp:cNvSpPr/>
      </dsp:nvSpPr>
      <dsp:spPr>
        <a:xfrm>
          <a:off x="2418752" y="1683922"/>
          <a:ext cx="451380" cy="5280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18752" y="1789528"/>
        <a:ext cx="315966" cy="316818"/>
      </dsp:txXfrm>
    </dsp:sp>
    <dsp:sp modelId="{44764BDE-B060-4772-B9F8-40F38FBCB040}">
      <dsp:nvSpPr>
        <dsp:cNvPr id="0" name=""/>
        <dsp:cNvSpPr/>
      </dsp:nvSpPr>
      <dsp:spPr>
        <a:xfrm>
          <a:off x="3057498" y="528501"/>
          <a:ext cx="2838872" cy="2838872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Falcon 9 launches data</a:t>
          </a:r>
        </a:p>
      </dsp:txBody>
      <dsp:txXfrm>
        <a:off x="3473241" y="944244"/>
        <a:ext cx="2007386" cy="2007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5108F-1A7F-4015-B26E-B7A3E795354D}">
      <dsp:nvSpPr>
        <dsp:cNvPr id="0" name=""/>
        <dsp:cNvSpPr/>
      </dsp:nvSpPr>
      <dsp:spPr>
        <a:xfrm>
          <a:off x="7143" y="570906"/>
          <a:ext cx="2135187" cy="128111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Features:</a:t>
          </a:r>
          <a:r>
            <a:rPr lang="en-US" sz="1800" kern="1200" dirty="0">
              <a:sym typeface="Wingdings" panose="05000000000000000000" pitchFamily="2" charset="2"/>
            </a:rPr>
            <a:t> X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ym typeface="Wingdings" panose="05000000000000000000" pitchFamily="2" charset="2"/>
            </a:rPr>
            <a:t>Class: Y </a:t>
          </a:r>
          <a:endParaRPr lang="en-US" sz="1800" kern="1200" dirty="0"/>
        </a:p>
      </dsp:txBody>
      <dsp:txXfrm>
        <a:off x="44665" y="608428"/>
        <a:ext cx="2060143" cy="1206068"/>
      </dsp:txXfrm>
    </dsp:sp>
    <dsp:sp modelId="{529B31AB-50B5-4358-9E1F-D28B82C98144}">
      <dsp:nvSpPr>
        <dsp:cNvPr id="0" name=""/>
        <dsp:cNvSpPr/>
      </dsp:nvSpPr>
      <dsp:spPr>
        <a:xfrm>
          <a:off x="2355850" y="94669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1052604"/>
        <a:ext cx="316861" cy="317716"/>
      </dsp:txXfrm>
    </dsp:sp>
    <dsp:sp modelId="{352EFE32-4A2E-4BDF-BD28-677FF9D33ECF}">
      <dsp:nvSpPr>
        <dsp:cNvPr id="0" name=""/>
        <dsp:cNvSpPr/>
      </dsp:nvSpPr>
      <dsp:spPr>
        <a:xfrm>
          <a:off x="2996406" y="570906"/>
          <a:ext cx="2135187" cy="128111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X </a:t>
          </a:r>
          <a:r>
            <a:rPr lang="en-US" sz="2000" kern="1200" dirty="0">
              <a:sym typeface="Wingdings" panose="05000000000000000000" pitchFamily="2" charset="2"/>
            </a:rPr>
            <a:t> Normalized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ym typeface="Wingdings" panose="05000000000000000000" pitchFamily="2" charset="2"/>
            </a:rPr>
            <a:t>(Standard Scaler)</a:t>
          </a:r>
          <a:endParaRPr lang="en-US" sz="2000" kern="1200" dirty="0"/>
        </a:p>
      </dsp:txBody>
      <dsp:txXfrm>
        <a:off x="3033928" y="608428"/>
        <a:ext cx="2060143" cy="1206068"/>
      </dsp:txXfrm>
    </dsp:sp>
    <dsp:sp modelId="{F78CB7E2-562F-4E76-9066-953F126FE7C6}">
      <dsp:nvSpPr>
        <dsp:cNvPr id="0" name=""/>
        <dsp:cNvSpPr/>
      </dsp:nvSpPr>
      <dsp:spPr>
        <a:xfrm>
          <a:off x="5345112" y="946699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1052604"/>
        <a:ext cx="316861" cy="317716"/>
      </dsp:txXfrm>
    </dsp:sp>
    <dsp:sp modelId="{98BD7808-0264-438C-A459-81C7CEB1246D}">
      <dsp:nvSpPr>
        <dsp:cNvPr id="0" name=""/>
        <dsp:cNvSpPr/>
      </dsp:nvSpPr>
      <dsp:spPr>
        <a:xfrm>
          <a:off x="5985668" y="570906"/>
          <a:ext cx="2135187" cy="128111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 test split</a:t>
          </a:r>
        </a:p>
      </dsp:txBody>
      <dsp:txXfrm>
        <a:off x="6023190" y="608428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2442B-557C-43E3-BD9F-F08EAF4D8A9F}">
      <dsp:nvSpPr>
        <dsp:cNvPr id="0" name=""/>
        <dsp:cNvSpPr/>
      </dsp:nvSpPr>
      <dsp:spPr>
        <a:xfrm>
          <a:off x="7143" y="475045"/>
          <a:ext cx="2135187" cy="13411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(Logistic Regression, SVM, Decision Tree and KNN)</a:t>
          </a:r>
        </a:p>
      </dsp:txBody>
      <dsp:txXfrm>
        <a:off x="46424" y="514326"/>
        <a:ext cx="2056625" cy="1262602"/>
      </dsp:txXfrm>
    </dsp:sp>
    <dsp:sp modelId="{E13B8867-066E-43F2-BED7-608262CF0A9F}">
      <dsp:nvSpPr>
        <dsp:cNvPr id="0" name=""/>
        <dsp:cNvSpPr/>
      </dsp:nvSpPr>
      <dsp:spPr>
        <a:xfrm>
          <a:off x="2355850" y="88086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55850" y="986769"/>
        <a:ext cx="316861" cy="317716"/>
      </dsp:txXfrm>
    </dsp:sp>
    <dsp:sp modelId="{89DAD24C-FCF3-4C96-8BF5-549A491B25CF}">
      <dsp:nvSpPr>
        <dsp:cNvPr id="0" name=""/>
        <dsp:cNvSpPr/>
      </dsp:nvSpPr>
      <dsp:spPr>
        <a:xfrm>
          <a:off x="2996406" y="475045"/>
          <a:ext cx="2135187" cy="13411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Hyperparameters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</a:t>
          </a:r>
          <a:r>
            <a:rPr lang="en-US" sz="1800" kern="1200" dirty="0" err="1"/>
            <a:t>GridSearchCV</a:t>
          </a:r>
          <a:r>
            <a:rPr lang="en-US" sz="1800" kern="1200" dirty="0"/>
            <a:t>)</a:t>
          </a:r>
        </a:p>
      </dsp:txBody>
      <dsp:txXfrm>
        <a:off x="3035687" y="514326"/>
        <a:ext cx="2056625" cy="1262602"/>
      </dsp:txXfrm>
    </dsp:sp>
    <dsp:sp modelId="{B6B3CFE2-D524-46DF-B31E-A7C75106B696}">
      <dsp:nvSpPr>
        <dsp:cNvPr id="0" name=""/>
        <dsp:cNvSpPr/>
      </dsp:nvSpPr>
      <dsp:spPr>
        <a:xfrm>
          <a:off x="5345112" y="88086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345112" y="986769"/>
        <a:ext cx="316861" cy="317716"/>
      </dsp:txXfrm>
    </dsp:sp>
    <dsp:sp modelId="{4F088A19-8096-4C7B-BD43-ED2482A26F80}">
      <dsp:nvSpPr>
        <dsp:cNvPr id="0" name=""/>
        <dsp:cNvSpPr/>
      </dsp:nvSpPr>
      <dsp:spPr>
        <a:xfrm>
          <a:off x="5985668" y="475045"/>
          <a:ext cx="2135187" cy="13411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Evaluation: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Score, Confusion Matrix</a:t>
          </a:r>
        </a:p>
      </dsp:txBody>
      <dsp:txXfrm>
        <a:off x="6024949" y="514326"/>
        <a:ext cx="2056625" cy="1262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91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1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3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6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68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4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82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89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sariguilherme/Portfolio/blob/c915298cac0c8596aa5a354c7106efce9efe60be/labs-jupyter-spacex-Data%20wrangling%20(2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ithub.com/borsariguilherme/Portfolio/blob/c915298cac0c8596aa5a354c7106efce9efe60be/jupyter-labs-eda-dataviz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sariguilherme/Portfolio/blob/c915298cac0c8596aa5a354c7106efce9efe60be/jupyter-labs-eda-sql-coursera_sqllite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sariguilherme/Portfolio/blob/c915298cac0c8596aa5a354c7106efce9efe60be/lab_jupyter_launch_site_location.ipynb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github.com/borsariguilherme/Portfolio/blob/d54b480ec4edb69dc27b4e20fda07491702516d8/PLOTLY%20dashboard.tx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hyperlink" Target="https://github.com/borsariguilherme/Portfolio/blob/dc9b0abab24dc57237aabe50cde6f5ba96c5b8b3/SpaceX_Machine_Learning_Prediction_Part_5.jupyterlite%20(2)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sariguilherme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sariguilherme/Portfolio/blob/c915298cac0c8596aa5a354c7106efce9efe60be/jupyter-labs-spacex-data-collection-api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rsariguilherme/Portfolio/blob/c915298cac0c8596aa5a354c7106efce9efe60be/jupyter-labs-webscraping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Guilherme Borsari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 December 29th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91525" y="212327"/>
            <a:ext cx="4394086" cy="1395536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the completed data wrangling related notebooks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42D54-A448-4838-BFEA-CD100947D6C9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D45377-A482-4020-93FB-1CA97E74617B}"/>
              </a:ext>
            </a:extLst>
          </p:cNvPr>
          <p:cNvSpPr/>
          <p:nvPr/>
        </p:nvSpPr>
        <p:spPr>
          <a:xfrm>
            <a:off x="4559356" y="5285565"/>
            <a:ext cx="4573758" cy="136342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landing outcome label from Outcome column</a:t>
            </a:r>
          </a:p>
          <a:p>
            <a:pPr algn="ctr"/>
            <a:r>
              <a:rPr lang="en-US" dirty="0"/>
              <a:t>Bad outcome: 0</a:t>
            </a:r>
          </a:p>
          <a:p>
            <a:pPr algn="ctr"/>
            <a:r>
              <a:rPr lang="en-US" dirty="0"/>
              <a:t>Good outcome: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84B67AC-3770-4F8E-B284-C3BB3A535D21}"/>
              </a:ext>
            </a:extLst>
          </p:cNvPr>
          <p:cNvSpPr/>
          <p:nvPr/>
        </p:nvSpPr>
        <p:spPr>
          <a:xfrm>
            <a:off x="1027264" y="1553717"/>
            <a:ext cx="2060274" cy="990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missing values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647A97F9-E712-4EB6-AF9B-5A1FB09B5B33}"/>
              </a:ext>
            </a:extLst>
          </p:cNvPr>
          <p:cNvSpPr/>
          <p:nvPr/>
        </p:nvSpPr>
        <p:spPr>
          <a:xfrm rot="15111095">
            <a:off x="4373798" y="3908243"/>
            <a:ext cx="245466" cy="677691"/>
          </a:xfrm>
          <a:prstGeom prst="triangle">
            <a:avLst>
              <a:gd name="adj" fmla="val 5212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A79C6F9F-5AF0-4A60-ADCC-0F817216435A}"/>
              </a:ext>
            </a:extLst>
          </p:cNvPr>
          <p:cNvSpPr/>
          <p:nvPr/>
        </p:nvSpPr>
        <p:spPr>
          <a:xfrm rot="14702888">
            <a:off x="7242684" y="3378286"/>
            <a:ext cx="250619" cy="588589"/>
          </a:xfrm>
          <a:prstGeom prst="triangle">
            <a:avLst>
              <a:gd name="adj" fmla="val 5212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252F70-4924-46FD-A239-C8B3D2D17DA9}"/>
              </a:ext>
            </a:extLst>
          </p:cNvPr>
          <p:cNvSpPr/>
          <p:nvPr/>
        </p:nvSpPr>
        <p:spPr>
          <a:xfrm>
            <a:off x="4591600" y="1592918"/>
            <a:ext cx="1943571" cy="109752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Identify which columns are numerical and categorical</a:t>
            </a: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18AB8C8D-9634-4E10-A02F-5088178AA384}"/>
              </a:ext>
            </a:extLst>
          </p:cNvPr>
          <p:cNvSpPr/>
          <p:nvPr/>
        </p:nvSpPr>
        <p:spPr>
          <a:xfrm rot="5400000">
            <a:off x="3901841" y="1691851"/>
            <a:ext cx="218972" cy="751769"/>
          </a:xfrm>
          <a:prstGeom prst="triangle">
            <a:avLst>
              <a:gd name="adj" fmla="val 5212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39F3CCD-3CF1-4230-8850-F3DB3DD43C04}"/>
              </a:ext>
            </a:extLst>
          </p:cNvPr>
          <p:cNvSpPr/>
          <p:nvPr/>
        </p:nvSpPr>
        <p:spPr>
          <a:xfrm>
            <a:off x="7892070" y="2455825"/>
            <a:ext cx="2713746" cy="9906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of launches on each site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4E0CC5-197C-4F99-BF6A-30DBCA7C4853}"/>
              </a:ext>
            </a:extLst>
          </p:cNvPr>
          <p:cNvSpPr/>
          <p:nvPr/>
        </p:nvSpPr>
        <p:spPr>
          <a:xfrm>
            <a:off x="5104734" y="3545398"/>
            <a:ext cx="1943571" cy="118125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and occurrence of each orbit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87C04B6-DF22-4114-9EEF-B2AF31B2C7F0}"/>
              </a:ext>
            </a:extLst>
          </p:cNvPr>
          <p:cNvSpPr/>
          <p:nvPr/>
        </p:nvSpPr>
        <p:spPr>
          <a:xfrm>
            <a:off x="770012" y="4020925"/>
            <a:ext cx="3096162" cy="9906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number and occurrence of mission outcome of the orbits</a:t>
            </a:r>
          </a:p>
        </p:txBody>
      </p:sp>
      <p:sp>
        <p:nvSpPr>
          <p:cNvPr id="18" name="Triângulo isósceles 17">
            <a:extLst>
              <a:ext uri="{FF2B5EF4-FFF2-40B4-BE49-F238E27FC236}">
                <a16:creationId xmlns:a16="http://schemas.microsoft.com/office/drawing/2014/main" id="{B884B946-DF5B-4A77-935D-FAE61AFDC9E3}"/>
              </a:ext>
            </a:extLst>
          </p:cNvPr>
          <p:cNvSpPr/>
          <p:nvPr/>
        </p:nvSpPr>
        <p:spPr>
          <a:xfrm rot="7050721">
            <a:off x="7198301" y="2028279"/>
            <a:ext cx="236602" cy="734310"/>
          </a:xfrm>
          <a:prstGeom prst="triangle">
            <a:avLst>
              <a:gd name="adj" fmla="val 5400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117662FD-4CA2-4DA7-B772-0FA9A481AA06}"/>
              </a:ext>
            </a:extLst>
          </p:cNvPr>
          <p:cNvSpPr/>
          <p:nvPr/>
        </p:nvSpPr>
        <p:spPr>
          <a:xfrm rot="7442675">
            <a:off x="4021363" y="5247098"/>
            <a:ext cx="176325" cy="551118"/>
          </a:xfrm>
          <a:prstGeom prst="triangle">
            <a:avLst>
              <a:gd name="adj" fmla="val 5212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84949" y="163887"/>
            <a:ext cx="4147458" cy="129857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of the completed EDA with data visualization notebook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FAAFABD-99D9-427B-86EB-D4636F1A19EA}"/>
              </a:ext>
            </a:extLst>
          </p:cNvPr>
          <p:cNvSpPr/>
          <p:nvPr/>
        </p:nvSpPr>
        <p:spPr>
          <a:xfrm>
            <a:off x="631371" y="1801231"/>
            <a:ext cx="962297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charts were plotted and important relationships were found, for example: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of each orbit type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and Orbit type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and Orbit type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yearly trend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0826A34-2506-4892-9446-D4556BAB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47" y="2692060"/>
            <a:ext cx="5213437" cy="400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76267" y="154588"/>
            <a:ext cx="5069419" cy="131717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the completed EDA with SQL notebook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A35B218-B81B-4923-AACD-7FF4AACBAFEF}"/>
              </a:ext>
            </a:extLst>
          </p:cNvPr>
          <p:cNvSpPr/>
          <p:nvPr/>
        </p:nvSpPr>
        <p:spPr>
          <a:xfrm>
            <a:off x="614510" y="1518175"/>
            <a:ext cx="10826601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lnSpc>
                <a:spcPct val="100000"/>
              </a:lnSpc>
              <a:spcBef>
                <a:spcPts val="1400"/>
              </a:spcBef>
              <a:buClr>
                <a:srgbClr val="0B49CB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Clr>
                <a:srgbClr val="0B49CB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Clr>
                <a:srgbClr val="0B49CB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Clr>
                <a:srgbClr val="0B49CB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Clr>
                <a:srgbClr val="0B49CB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 outcome in ground pad was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Clr>
                <a:srgbClr val="0B49CB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Clr>
                <a:srgbClr val="0B49CB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Clr>
                <a:srgbClr val="0B49CB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Clr>
                <a:srgbClr val="0B49CB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 ,booster versions,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2015.</a:t>
            </a:r>
          </a:p>
          <a:p>
            <a:pPr marL="1257300" lvl="2" indent="-342900">
              <a:lnSpc>
                <a:spcPct val="100000"/>
              </a:lnSpc>
              <a:spcBef>
                <a:spcPts val="1400"/>
              </a:spcBef>
              <a:buClr>
                <a:srgbClr val="0B49CB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F456A2E7-CF1A-4060-8151-D0B4A8F2E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239044"/>
              </p:ext>
            </p:extLst>
          </p:nvPr>
        </p:nvGraphicFramePr>
        <p:xfrm>
          <a:off x="1365956" y="1409200"/>
          <a:ext cx="9144000" cy="517222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31833">
                  <a:extLst>
                    <a:ext uri="{9D8B030D-6E8A-4147-A177-3AD203B41FA5}">
                      <a16:colId xmlns:a16="http://schemas.microsoft.com/office/drawing/2014/main" val="26031102"/>
                    </a:ext>
                  </a:extLst>
                </a:gridCol>
                <a:gridCol w="2438854">
                  <a:extLst>
                    <a:ext uri="{9D8B030D-6E8A-4147-A177-3AD203B41FA5}">
                      <a16:colId xmlns:a16="http://schemas.microsoft.com/office/drawing/2014/main" val="1539420330"/>
                    </a:ext>
                  </a:extLst>
                </a:gridCol>
                <a:gridCol w="3673313">
                  <a:extLst>
                    <a:ext uri="{9D8B030D-6E8A-4147-A177-3AD203B41FA5}">
                      <a16:colId xmlns:a16="http://schemas.microsoft.com/office/drawing/2014/main" val="3321046376"/>
                    </a:ext>
                  </a:extLst>
                </a:gridCol>
              </a:tblGrid>
              <a:tr h="5216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 Object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Object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4733871"/>
                  </a:ext>
                </a:extLst>
              </a:tr>
              <a:tr h="93011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Show precise locations of the launch sites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555781"/>
                  </a:ext>
                </a:extLst>
              </a:tr>
              <a:tr h="93011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Identify each circle with the launch site name. Cleaner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741259"/>
                  </a:ext>
                </a:extLst>
              </a:tr>
              <a:tr h="93011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Identify each circle with the launch site name. More readable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899853"/>
                  </a:ext>
                </a:extLst>
              </a:tr>
              <a:tr h="93011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Useful to register different launches in a single launch site. Avoids visual mess</a:t>
                      </a:r>
                      <a:endParaRPr lang="en-US" sz="1800" kern="1200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Abadi" panose="020B0604020104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5911267"/>
                  </a:ext>
                </a:extLst>
              </a:tr>
              <a:tr h="93011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PolyLine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Identify distances.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0891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09970" y="167633"/>
            <a:ext cx="3618743" cy="123829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your completed interactive map with Folium map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8B7F19A-7BC3-4D83-960B-49E53D2CFB0B}"/>
              </a:ext>
            </a:extLst>
          </p:cNvPr>
          <p:cNvSpPr/>
          <p:nvPr/>
        </p:nvSpPr>
        <p:spPr>
          <a:xfrm>
            <a:off x="2670747" y="2229683"/>
            <a:ext cx="423997" cy="423997"/>
          </a:xfrm>
          <a:prstGeom prst="ellipse">
            <a:avLst/>
          </a:prstGeom>
          <a:solidFill>
            <a:srgbClr val="FF9933">
              <a:alpha val="25098"/>
            </a:srgbClr>
          </a:solidFill>
          <a:ln w="190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8B402D-9691-4604-B636-3E016309E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693" y="3037617"/>
            <a:ext cx="714107" cy="6004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63DF3C-42C2-499F-A9AB-35F197401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688" y="3899450"/>
            <a:ext cx="618519" cy="67115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AEC34D9-CBE5-4AF2-A910-88DFE5CF8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067" y="4799438"/>
            <a:ext cx="789361" cy="76847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1BD5606-59A0-4D02-B663-FDEBC8D1D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7495" y="6025573"/>
            <a:ext cx="2195247" cy="23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45214" y="187937"/>
            <a:ext cx="3076775" cy="8997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of the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 Dash lab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76E8923-C8AF-4DF4-AA81-0C01FA2B9C67}"/>
              </a:ext>
            </a:extLst>
          </p:cNvPr>
          <p:cNvGrpSpPr/>
          <p:nvPr/>
        </p:nvGrpSpPr>
        <p:grpSpPr>
          <a:xfrm>
            <a:off x="5088379" y="1548650"/>
            <a:ext cx="6904444" cy="5156951"/>
            <a:chOff x="5766554" y="1450678"/>
            <a:chExt cx="5140933" cy="3839779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8A10E4C2-0BEF-4018-8648-FD7D4068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6554" y="1450678"/>
              <a:ext cx="5140933" cy="21059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6F02F35-00E1-4F05-90D9-D3D321C3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554" y="3556635"/>
              <a:ext cx="5125612" cy="17338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94898CA-303E-466A-90D5-FA8F17E4D5D7}"/>
              </a:ext>
            </a:extLst>
          </p:cNvPr>
          <p:cNvSpPr txBox="1">
            <a:spLocks/>
          </p:cNvSpPr>
          <p:nvPr/>
        </p:nvSpPr>
        <p:spPr>
          <a:xfrm>
            <a:off x="81045" y="1711183"/>
            <a:ext cx="492628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added to the dashboard, alongside a </a:t>
            </a: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Callback functions, a Dropdown list and a Range slider were added in order to filter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was useful to present a visual comparation between launch sites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plot is useful to look for patterns in success factor between payload mass and booster version for each or all launch sites.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97F4A04-6AF9-4F07-8085-A0E4A5B14D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268183"/>
              </p:ext>
            </p:extLst>
          </p:nvPr>
        </p:nvGraphicFramePr>
        <p:xfrm>
          <a:off x="1821793" y="1133710"/>
          <a:ext cx="8128000" cy="2422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ECAABF4-DD42-4644-8DF1-6914E1387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1687509"/>
              </p:ext>
            </p:extLst>
          </p:nvPr>
        </p:nvGraphicFramePr>
        <p:xfrm>
          <a:off x="1821793" y="4028095"/>
          <a:ext cx="8128000" cy="2291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E7303E0-D7AF-41ED-8D80-668D2667AE29}"/>
              </a:ext>
            </a:extLst>
          </p:cNvPr>
          <p:cNvSpPr txBox="1">
            <a:spLocks/>
          </p:cNvSpPr>
          <p:nvPr/>
        </p:nvSpPr>
        <p:spPr>
          <a:xfrm>
            <a:off x="7880632" y="263835"/>
            <a:ext cx="4138322" cy="8629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4"/>
              </a:rPr>
              <a:t>GitHub URL of the completed predictive analysis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-2623251" y="2413571"/>
            <a:ext cx="1961099" cy="1621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5DB7E8-F9FB-497E-A110-2C504F209798}"/>
              </a:ext>
            </a:extLst>
          </p:cNvPr>
          <p:cNvSpPr txBox="1">
            <a:spLocks/>
          </p:cNvSpPr>
          <p:nvPr/>
        </p:nvSpPr>
        <p:spPr>
          <a:xfrm>
            <a:off x="953941" y="1643257"/>
            <a:ext cx="7068725" cy="4783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was made and some information was collected, for example: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</a:rPr>
              <a:t>Cape Canaveral Space Launch Complex has the biggest number of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</a:rPr>
              <a:t>Launches to Orbit Types GTO and ISS were the most expressive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tx1"/>
                </a:solidFill>
              </a:rPr>
              <a:t>GTO is valuable for monitoring weather, communications and surveillance;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tx1"/>
                </a:solidFill>
              </a:rPr>
              <a:t>ISS is a modular space station (habitable artificial satellite) in low Earth orbit.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0BBB7E-5B5B-47FE-A915-EB32DD909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984" y="1558964"/>
            <a:ext cx="1878187" cy="6883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0A274-4F6A-48EC-8F67-55D93905F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593" y="2877780"/>
            <a:ext cx="1527263" cy="3147793"/>
          </a:xfrm>
          <a:prstGeom prst="rect">
            <a:avLst/>
          </a:prstGeom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843D0D23-4571-42FB-A03B-CD0FB36F83CE}"/>
              </a:ext>
            </a:extLst>
          </p:cNvPr>
          <p:cNvCxnSpPr>
            <a:cxnSpLocks/>
          </p:cNvCxnSpPr>
          <p:nvPr/>
        </p:nvCxnSpPr>
        <p:spPr>
          <a:xfrm flipV="1">
            <a:off x="6684579" y="1880586"/>
            <a:ext cx="1145630" cy="590835"/>
          </a:xfrm>
          <a:prstGeom prst="curvedConnector3">
            <a:avLst>
              <a:gd name="adj1" fmla="val 14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Curvo 10">
            <a:extLst>
              <a:ext uri="{FF2B5EF4-FFF2-40B4-BE49-F238E27FC236}">
                <a16:creationId xmlns:a16="http://schemas.microsoft.com/office/drawing/2014/main" id="{719C5F15-B0B0-4B93-91B2-3A10F5A5C535}"/>
              </a:ext>
            </a:extLst>
          </p:cNvPr>
          <p:cNvCxnSpPr>
            <a:cxnSpLocks/>
          </p:cNvCxnSpPr>
          <p:nvPr/>
        </p:nvCxnSpPr>
        <p:spPr>
          <a:xfrm flipV="1">
            <a:off x="7511731" y="3289738"/>
            <a:ext cx="1203041" cy="4309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5DB7E8-F9FB-497E-A110-2C504F209798}"/>
              </a:ext>
            </a:extLst>
          </p:cNvPr>
          <p:cNvSpPr txBox="1">
            <a:spLocks/>
          </p:cNvSpPr>
          <p:nvPr/>
        </p:nvSpPr>
        <p:spPr>
          <a:xfrm>
            <a:off x="953941" y="1643257"/>
            <a:ext cx="7068725" cy="1699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tx1"/>
                </a:solidFill>
              </a:rPr>
              <a:t>Cape Canaveral Space Launch Complex is the closest to the ocean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A2B9D3E-D908-4214-B01B-CD1EA6AF4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47" y="3342290"/>
            <a:ext cx="3698437" cy="277020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8B1E3DC-1F93-4A31-8248-6503ADB30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535" y="3342290"/>
            <a:ext cx="6775355" cy="27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6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5DB7E8-F9FB-497E-A110-2C504F209798}"/>
              </a:ext>
            </a:extLst>
          </p:cNvPr>
          <p:cNvSpPr txBox="1">
            <a:spLocks/>
          </p:cNvSpPr>
          <p:nvPr/>
        </p:nvSpPr>
        <p:spPr>
          <a:xfrm>
            <a:off x="953941" y="1643257"/>
            <a:ext cx="6781673" cy="317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all this Landing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outcome in ground pad was achieved in 12/22/2015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C861A04-1934-42B8-9C9D-9783B6D7E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666" y="990493"/>
            <a:ext cx="3802446" cy="350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7123DB1-1743-448E-8E01-3A97A7445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334" y="4869468"/>
            <a:ext cx="10651778" cy="1826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106CAB0-324F-403A-A0D2-C5446760BF37}"/>
              </a:ext>
            </a:extLst>
          </p:cNvPr>
          <p:cNvSpPr/>
          <p:nvPr/>
        </p:nvSpPr>
        <p:spPr>
          <a:xfrm>
            <a:off x="1215730" y="5816168"/>
            <a:ext cx="982260" cy="841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ector: Curvo 9">
            <a:extLst>
              <a:ext uri="{FF2B5EF4-FFF2-40B4-BE49-F238E27FC236}">
                <a16:creationId xmlns:a16="http://schemas.microsoft.com/office/drawing/2014/main" id="{6D7C300A-C4FC-46DB-B5D8-E0C387478425}"/>
              </a:ext>
            </a:extLst>
          </p:cNvPr>
          <p:cNvCxnSpPr>
            <a:cxnSpLocks/>
          </p:cNvCxnSpPr>
          <p:nvPr/>
        </p:nvCxnSpPr>
        <p:spPr>
          <a:xfrm>
            <a:off x="4656083" y="2259724"/>
            <a:ext cx="2963917" cy="378373"/>
          </a:xfrm>
          <a:prstGeom prst="curvedConnector3">
            <a:avLst>
              <a:gd name="adj1" fmla="val 7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70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5DB7E8-F9FB-497E-A110-2C504F209798}"/>
              </a:ext>
            </a:extLst>
          </p:cNvPr>
          <p:cNvSpPr txBox="1">
            <a:spLocks/>
          </p:cNvSpPr>
          <p:nvPr/>
        </p:nvSpPr>
        <p:spPr>
          <a:xfrm>
            <a:off x="953941" y="1643257"/>
            <a:ext cx="9524873" cy="317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same year (2015), they had 3 failures  when trying to land in drone ships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7166CAD-977A-434F-85AE-30FE9033B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796" y="2179068"/>
            <a:ext cx="8579584" cy="424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8872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5DB7E8-F9FB-497E-A110-2C504F209798}"/>
              </a:ext>
            </a:extLst>
          </p:cNvPr>
          <p:cNvSpPr txBox="1">
            <a:spLocks/>
          </p:cNvSpPr>
          <p:nvPr/>
        </p:nvSpPr>
        <p:spPr>
          <a:xfrm>
            <a:off x="953941" y="1643256"/>
            <a:ext cx="9524873" cy="4883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chat, we can observe that in the CCAFS site, the success rate is greater for bigger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Also, in the VAFB-SLC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rockets launched for heavy payload mass (greater than 10000).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152A0AA-FEB6-4742-8EF2-F45C2B1E5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2423560"/>
            <a:ext cx="12030075" cy="2476500"/>
          </a:xfrm>
          <a:prstGeom prst="rect">
            <a:avLst/>
          </a:prstGeom>
        </p:spPr>
      </p:pic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0412E7B8-837E-4E50-83A2-AFF06F584D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67048" y="2048261"/>
            <a:ext cx="549049" cy="5255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608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EF01FF-9697-4B2B-BE96-FFC2EC53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4" y="3681698"/>
            <a:ext cx="11960772" cy="234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A947DB-D6BA-4FA0-8695-60521714BBA8}"/>
              </a:ext>
            </a:extLst>
          </p:cNvPr>
          <p:cNvSpPr txBox="1">
            <a:spLocks/>
          </p:cNvSpPr>
          <p:nvPr/>
        </p:nvSpPr>
        <p:spPr>
          <a:xfrm>
            <a:off x="882869" y="1726323"/>
            <a:ext cx="8891751" cy="29297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observe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made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CCAFS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fator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been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improved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along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FCE5AF-1188-4B8F-A03F-E27B5C555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2" y="2570161"/>
            <a:ext cx="11645462" cy="2282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900D4A-22EB-4FF1-8AD2-11941234881E}"/>
              </a:ext>
            </a:extLst>
          </p:cNvPr>
          <p:cNvSpPr txBox="1">
            <a:spLocks/>
          </p:cNvSpPr>
          <p:nvPr/>
        </p:nvSpPr>
        <p:spPr>
          <a:xfrm>
            <a:off x="953941" y="1643256"/>
            <a:ext cx="9524873" cy="4883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chat, we can observe that in the CCAFS site, the success rate is greater for bigger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Also, in the VAFB-SLC launch site there are no rockets launched for heavy payload mass (greater than 10000).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48653" y="1377922"/>
            <a:ext cx="4536958" cy="21220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some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rates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must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consider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too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few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been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made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some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5291A2A-663A-4286-9AA8-850DD319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6" y="2082114"/>
            <a:ext cx="5534025" cy="424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5B31379-20A8-4061-990C-947712A25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447" y="3615586"/>
            <a:ext cx="1527263" cy="314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FC5E69-DDF2-4ABC-8EDF-04D615B9B312}"/>
              </a:ext>
            </a:extLst>
          </p:cNvPr>
          <p:cNvSpPr txBox="1">
            <a:spLocks/>
          </p:cNvSpPr>
          <p:nvPr/>
        </p:nvSpPr>
        <p:spPr>
          <a:xfrm>
            <a:off x="8714772" y="6221272"/>
            <a:ext cx="2570839" cy="7205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t-BR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pt-BR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pt-BR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5624" y="1637103"/>
            <a:ext cx="9288389" cy="92534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appears to be strong related to the number of flights; on the other hand, there seems to be a weaker relationship between flight number when in ISS, PO and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CB7373-D1A4-44D2-BCA9-98C20A83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4" y="2698942"/>
            <a:ext cx="8174292" cy="386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7666" y="1508351"/>
            <a:ext cx="10336668" cy="14740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95BECD-12E4-4B6B-B3FD-2DAAB9BF1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66" y="2898345"/>
            <a:ext cx="8009211" cy="378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7156" y="1596791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observe that the success rate since 2013 kept increasing till 2017 (stable in 2014) and after 2015 it started increasing.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FEBC9-D5A3-4261-A98B-232C5647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37" y="2638097"/>
            <a:ext cx="5114035" cy="3925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1060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four different launch sites: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2CCD285-5530-4BEE-9617-7F3974BCF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2681587"/>
            <a:ext cx="4972050" cy="270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used a filter(where) to show 5 records(limit 5) that begin with ‘CCA’(like ‘CCA%’)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B0E74F6-86F0-498C-803A-CA79AB37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2955642"/>
            <a:ext cx="10515601" cy="360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4" y="1727029"/>
            <a:ext cx="4385982" cy="4700181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cleaning and preparation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Geographical analysis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engineering and data standardization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 data and test data split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 optimization for SVM, Classification Trees, KNN and Logistic Regression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Methods evaluation using test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5BEB9E-F4F2-4A06-BD8B-8286388DBB3C}"/>
              </a:ext>
            </a:extLst>
          </p:cNvPr>
          <p:cNvSpPr txBox="1">
            <a:spLocks/>
          </p:cNvSpPr>
          <p:nvPr/>
        </p:nvSpPr>
        <p:spPr>
          <a:xfrm>
            <a:off x="7215207" y="1727029"/>
            <a:ext cx="4017889" cy="470018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data visualization section some important relationships were found, for example: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of each orbit type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yearly trend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machine learning algorithms were evaluated with a prediction score of: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SVM: 0.83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Trees: 0.78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Regression: 0.83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KNN: 0.83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use a function (sum) alongside a filter to calculate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3E07D8C-DA5C-49D8-B933-816D208A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08" y="3668443"/>
            <a:ext cx="9582150" cy="170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used other function (average) and another filter to find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262F552-F15A-4DEE-A57B-D6ED4ED8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3429000"/>
            <a:ext cx="11296650" cy="15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AE3748-96BA-4EF5-A13C-729C3B7ABA0C}"/>
              </a:ext>
            </a:extLst>
          </p:cNvPr>
          <p:cNvSpPr txBox="1">
            <a:spLocks/>
          </p:cNvSpPr>
          <p:nvPr/>
        </p:nvSpPr>
        <p:spPr>
          <a:xfrm>
            <a:off x="953941" y="1643257"/>
            <a:ext cx="10331670" cy="317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landing outcome in ground pad was achieved in 12/22/2015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D6F904E-7982-4F01-B834-4003BA9A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10" y="3443365"/>
            <a:ext cx="10331670" cy="1771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we combined three filter to select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768ECC1-76CF-40FB-B3D6-B4126248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1" y="3214602"/>
            <a:ext cx="11673545" cy="2697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080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used the function Count to 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4FFD4F6-AD38-4454-9C58-8A0E52C0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248" y="2958812"/>
            <a:ext cx="5953125" cy="334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the booster which have carried the maximum payload mass. They all carried the same mass, which is the maximum value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E02085F-BB75-4D31-B9B9-DBC7C51B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74" y="2873507"/>
            <a:ext cx="8741852" cy="383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516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we listed the failed landing outcomes in drone ship, their booster versions, and launch site names in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8D33D9C-CE47-4520-8A2D-D50E9474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225" y="2877239"/>
            <a:ext cx="7733781" cy="374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is ranked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355D3D-293C-4645-A1C0-22D55A186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76" y="2836759"/>
            <a:ext cx="7740048" cy="3790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31298" y="1825624"/>
            <a:ext cx="2126674" cy="47118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we can observe that all sites are located next to the coast and in the south of USA.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EEA6BE-A2E9-4690-8602-0EAFF597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5" y="1406127"/>
            <a:ext cx="9177813" cy="54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67542"/>
            <a:ext cx="10399485" cy="47518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This information can be used if an alternate company wants to bid against space X for a rocket launch. 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Solution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study the data looking for insights and create a machine learning pipeline to predict if the first stage will land given the data from previous launches.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4F07A3-959D-4D57-932F-C923174C99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04" y="3208069"/>
            <a:ext cx="3954391" cy="217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08204" y="1702676"/>
            <a:ext cx="4307395" cy="44742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Here we see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color-labeled launch outcomes on the map.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Due to their close proximity, we used a cluster to avoid visual mess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21ACDBA-E3EE-4F8C-AABB-AC00B83A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59" y="1576552"/>
            <a:ext cx="5013139" cy="5039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60828" y="1690688"/>
            <a:ext cx="3142593" cy="47365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we see that the VAFB SLC-4E site is about 1.43Km away from the coastline.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3879AF1-99A5-492A-B846-E3F6866C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68997"/>
            <a:ext cx="7492132" cy="4989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436" y="5470474"/>
            <a:ext cx="10270302" cy="16008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pie chart we can see which launch site has the most contribution on launches success, and which has the least.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site has successfully launched 41.7% of all successful launches.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success contribution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FFFB4F5-13B0-4018-8089-0F911AB3E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38" y="1374308"/>
            <a:ext cx="10623329" cy="3891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0EF10FA-79BD-48C4-8111-BBA3BB571EBD}"/>
              </a:ext>
            </a:extLst>
          </p:cNvPr>
          <p:cNvSpPr txBox="1"/>
          <p:nvPr/>
        </p:nvSpPr>
        <p:spPr>
          <a:xfrm>
            <a:off x="2208176" y="2480554"/>
            <a:ext cx="11673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6576F"/>
                </a:solidFill>
              </a:rPr>
              <a:t>launches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454869"/>
            <a:ext cx="10551583" cy="10930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Here we see CCAFS SLC-40 success rate of 42.9%.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F46FA6B-5CA4-4EB3-A8D8-D3C6CA850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1501878"/>
            <a:ext cx="9289449" cy="367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68510" y="1394987"/>
            <a:ext cx="3189462" cy="52396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Comparing these two plots, we can observe that the success rate is greater when in        0-5000Kg payload mass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Also, the </a:t>
            </a:r>
            <a:r>
              <a:rPr lang="en-US" sz="2200" dirty="0">
                <a:solidFill>
                  <a:srgbClr val="00C98F"/>
                </a:solidFill>
                <a:latin typeface="Abadi" panose="020B0604020104020204" pitchFamily="34" charset="0"/>
              </a:rPr>
              <a:t>FT </a:t>
            </a:r>
            <a:r>
              <a:rPr lang="en-US" sz="2200" dirty="0">
                <a:latin typeface="Abadi" panose="020B0604020104020204" pitchFamily="34" charset="0"/>
              </a:rPr>
              <a:t>booster version has an expressive contribution on that, unlike the other payload range, where it is not even used.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Payload Range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63CB22-9A8F-48E4-AAE3-BFA18E896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7" y="1394987"/>
            <a:ext cx="7434577" cy="2482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00805F6-359B-49D7-812A-E26048646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87" y="4152450"/>
            <a:ext cx="7422776" cy="2482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090BBBE-25E2-4628-B22C-B49D7DF370B3}"/>
              </a:ext>
            </a:extLst>
          </p:cNvPr>
          <p:cNvSpPr/>
          <p:nvPr/>
        </p:nvSpPr>
        <p:spPr>
          <a:xfrm>
            <a:off x="525294" y="1394987"/>
            <a:ext cx="4027251" cy="453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B71AFE-B3D7-4C2E-BEFD-123A60DFC738}"/>
              </a:ext>
            </a:extLst>
          </p:cNvPr>
          <p:cNvSpPr/>
          <p:nvPr/>
        </p:nvSpPr>
        <p:spPr>
          <a:xfrm>
            <a:off x="4124985" y="4161417"/>
            <a:ext cx="4027251" cy="453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3137" y="467979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achieved the same 83% accuracy, except the Decision Tree Classifier, with an accuracy of 72%.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7CF93DF-5CB0-4F1C-897C-D7EDDEF0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153" y="1634346"/>
            <a:ext cx="2857500" cy="13811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E2D5549-8910-433D-80C9-F97961607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1556426"/>
            <a:ext cx="6264483" cy="4562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00026" y="1610906"/>
            <a:ext cx="3957946" cy="48163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describes what kind of errors the model has made.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the model wrongly predicted 3 outcomes out of 18, it said it would land when in fact it did not.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CBE5C4A-5AAB-47DF-B05B-5B1DCF5C0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75" y="1610906"/>
            <a:ext cx="6222837" cy="4816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landing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factor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been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improved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along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pt-B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t-B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years</a:t>
            </a:r>
            <a:endParaRPr lang="pt-B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pt-B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Cape Canaveral Space Launch Complex has the worst success factor, but it can be explained by the early attempts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machine learning modeling achieved a good prediction accuracy of 83%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2BA4D8-D6E5-476D-83E8-2347C2C0FA75}"/>
              </a:ext>
            </a:extLst>
          </p:cNvPr>
          <p:cNvSpPr txBox="1"/>
          <p:nvPr/>
        </p:nvSpPr>
        <p:spPr>
          <a:xfrm>
            <a:off x="836579" y="5749047"/>
            <a:ext cx="29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github.com/borsariguilherme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6309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ts val="1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</a:t>
            </a:r>
            <a:r>
              <a:rPr lang="en-US" sz="6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API and scrapped from a Wikipedia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ts val="1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frame were filtered to only include Falcon 9 launches</a:t>
            </a:r>
          </a:p>
          <a:p>
            <a:pPr lvl="1">
              <a:lnSpc>
                <a:spcPts val="1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Missing Values were dealt with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ts val="1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a landing outcome label (0,1)</a:t>
            </a:r>
          </a:p>
          <a:p>
            <a:pPr lvl="1">
              <a:lnSpc>
                <a:spcPts val="1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Features engineering and data standardization</a:t>
            </a:r>
          </a:p>
          <a:p>
            <a:pPr lvl="1">
              <a:lnSpc>
                <a:spcPts val="1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Training data and test data split</a:t>
            </a:r>
          </a:p>
          <a:p>
            <a:pPr lvl="1">
              <a:lnSpc>
                <a:spcPts val="1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Hyperparameter optimization for SVM, Classification Trees, KNN and Logistic Regression</a:t>
            </a:r>
          </a:p>
          <a:p>
            <a:pPr lvl="1">
              <a:lnSpc>
                <a:spcPts val="1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Methods evaluation using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were collected either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and Wikipedia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81F6570-2786-46A0-B927-30B21E7D30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323703"/>
              </p:ext>
            </p:extLst>
          </p:nvPr>
        </p:nvGraphicFramePr>
        <p:xfrm>
          <a:off x="2686425" y="2531335"/>
          <a:ext cx="6682772" cy="3895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66240" y="243748"/>
            <a:ext cx="4640263" cy="97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the completed SpaceX API calls notebook</a:t>
            </a:r>
            <a:endParaRPr lang="en-US" sz="3200" b="1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6852717-BFCB-476E-B35B-BAD87B425C81}"/>
              </a:ext>
            </a:extLst>
          </p:cNvPr>
          <p:cNvSpPr/>
          <p:nvPr/>
        </p:nvSpPr>
        <p:spPr>
          <a:xfrm>
            <a:off x="862252" y="3894977"/>
            <a:ext cx="5514495" cy="136342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BoosterVersion</a:t>
            </a:r>
            <a:r>
              <a:rPr lang="en-US" dirty="0"/>
              <a:t>, </a:t>
            </a:r>
            <a:r>
              <a:rPr lang="en-US" dirty="0" err="1"/>
              <a:t>PayloadMass</a:t>
            </a:r>
            <a:r>
              <a:rPr lang="en-US" dirty="0"/>
              <a:t>, Orbit, </a:t>
            </a:r>
            <a:r>
              <a:rPr lang="en-US" dirty="0" err="1"/>
              <a:t>LaunchSit</a:t>
            </a:r>
            <a:endParaRPr lang="en-US" dirty="0"/>
          </a:p>
          <a:p>
            <a:pPr algn="ctr"/>
            <a:r>
              <a:rPr lang="en-US" dirty="0"/>
              <a:t>Outcome, Flights, </a:t>
            </a:r>
            <a:r>
              <a:rPr lang="en-US" dirty="0" err="1"/>
              <a:t>GridFins</a:t>
            </a:r>
            <a:r>
              <a:rPr lang="en-US" dirty="0"/>
              <a:t>, Reused, Legs, </a:t>
            </a:r>
            <a:r>
              <a:rPr lang="en-US" dirty="0" err="1"/>
              <a:t>LandingPad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Block, </a:t>
            </a:r>
            <a:r>
              <a:rPr lang="en-US" dirty="0" err="1"/>
              <a:t>ReusedCount</a:t>
            </a:r>
            <a:r>
              <a:rPr lang="en-US" dirty="0"/>
              <a:t>, Serial, Longitude, Latitude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562CA20-D8F0-49F0-8E6D-0566E87ADB52}"/>
              </a:ext>
            </a:extLst>
          </p:cNvPr>
          <p:cNvSpPr/>
          <p:nvPr/>
        </p:nvSpPr>
        <p:spPr>
          <a:xfrm>
            <a:off x="1027264" y="1553717"/>
            <a:ext cx="2060274" cy="990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Spacex API</a:t>
            </a:r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57BDF33-1979-49D8-840E-76A0BC9E14B7}"/>
              </a:ext>
            </a:extLst>
          </p:cNvPr>
          <p:cNvSpPr/>
          <p:nvPr/>
        </p:nvSpPr>
        <p:spPr>
          <a:xfrm>
            <a:off x="6201721" y="1553717"/>
            <a:ext cx="4214211" cy="990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‘rocket', 'payloads', 'launchpad', 'cores', '</a:t>
            </a:r>
            <a:r>
              <a:rPr lang="en-US" dirty="0" err="1"/>
              <a:t>flight_number</a:t>
            </a:r>
            <a:r>
              <a:rPr lang="en-US" dirty="0"/>
              <a:t>', '</a:t>
            </a:r>
            <a:r>
              <a:rPr lang="en-US" dirty="0" err="1"/>
              <a:t>date_utc</a:t>
            </a:r>
            <a:r>
              <a:rPr lang="en-US" dirty="0"/>
              <a:t>’ IDs</a:t>
            </a: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F1DCBAC2-2796-465C-81AA-B4097CD5BA76}"/>
              </a:ext>
            </a:extLst>
          </p:cNvPr>
          <p:cNvSpPr/>
          <p:nvPr/>
        </p:nvSpPr>
        <p:spPr>
          <a:xfrm rot="5400000">
            <a:off x="3453494" y="1842189"/>
            <a:ext cx="332012" cy="413657"/>
          </a:xfrm>
          <a:prstGeom prst="triangle">
            <a:avLst>
              <a:gd name="adj" fmla="val 5212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898E2071-35F7-4656-9826-DD9E598F7A2B}"/>
              </a:ext>
            </a:extLst>
          </p:cNvPr>
          <p:cNvSpPr/>
          <p:nvPr/>
        </p:nvSpPr>
        <p:spPr>
          <a:xfrm rot="8837564">
            <a:off x="8530608" y="2826934"/>
            <a:ext cx="332012" cy="413657"/>
          </a:xfrm>
          <a:prstGeom prst="triangle">
            <a:avLst>
              <a:gd name="adj" fmla="val 5212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ângulo isósceles 20">
            <a:extLst>
              <a:ext uri="{FF2B5EF4-FFF2-40B4-BE49-F238E27FC236}">
                <a16:creationId xmlns:a16="http://schemas.microsoft.com/office/drawing/2014/main" id="{0AAEB2E9-7698-42CC-8830-B010AB7B7FF0}"/>
              </a:ext>
            </a:extLst>
          </p:cNvPr>
          <p:cNvSpPr/>
          <p:nvPr/>
        </p:nvSpPr>
        <p:spPr>
          <a:xfrm rot="15805843">
            <a:off x="6907993" y="4369860"/>
            <a:ext cx="332012" cy="413657"/>
          </a:xfrm>
          <a:prstGeom prst="triangle">
            <a:avLst>
              <a:gd name="adj" fmla="val 5212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B3203F2-C958-491D-BCDB-7838475191B0}"/>
              </a:ext>
            </a:extLst>
          </p:cNvPr>
          <p:cNvSpPr/>
          <p:nvPr/>
        </p:nvSpPr>
        <p:spPr>
          <a:xfrm>
            <a:off x="7863492" y="3520840"/>
            <a:ext cx="2060274" cy="18269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Spacex</a:t>
            </a:r>
            <a:r>
              <a:rPr lang="en-US" dirty="0"/>
              <a:t> API:</a:t>
            </a:r>
          </a:p>
          <a:p>
            <a:pPr algn="ctr"/>
            <a:r>
              <a:rPr lang="en-US" dirty="0" err="1"/>
              <a:t>getBoosterVersion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getLaunchSite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getPayloadData</a:t>
            </a:r>
            <a:r>
              <a:rPr lang="en-US" dirty="0"/>
              <a:t>()</a:t>
            </a:r>
          </a:p>
          <a:p>
            <a:pPr algn="ctr"/>
            <a:r>
              <a:rPr lang="en-US" dirty="0" err="1"/>
              <a:t>getCoreData</a:t>
            </a:r>
            <a:r>
              <a:rPr lang="en-US" dirty="0"/>
              <a:t>()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879A483-55E0-4D9C-8458-5601A1AE8947}"/>
              </a:ext>
            </a:extLst>
          </p:cNvPr>
          <p:cNvSpPr/>
          <p:nvPr/>
        </p:nvSpPr>
        <p:spPr>
          <a:xfrm>
            <a:off x="4151462" y="1545457"/>
            <a:ext cx="1194913" cy="9906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IDs</a:t>
            </a:r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BADD5BF4-9CE3-4F6D-909A-B2D3F1CC3540}"/>
              </a:ext>
            </a:extLst>
          </p:cNvPr>
          <p:cNvSpPr/>
          <p:nvPr/>
        </p:nvSpPr>
        <p:spPr>
          <a:xfrm rot="5400000">
            <a:off x="5654977" y="1833929"/>
            <a:ext cx="332012" cy="413657"/>
          </a:xfrm>
          <a:prstGeom prst="triangle">
            <a:avLst>
              <a:gd name="adj" fmla="val 5212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635A5E7-E86D-454F-838D-ECD0F5956205}"/>
              </a:ext>
            </a:extLst>
          </p:cNvPr>
          <p:cNvSpPr/>
          <p:nvPr/>
        </p:nvSpPr>
        <p:spPr>
          <a:xfrm>
            <a:off x="2812457" y="6025573"/>
            <a:ext cx="1614083" cy="4799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7831802F-23AF-48F8-9F41-15ABC0AF8B48}"/>
              </a:ext>
            </a:extLst>
          </p:cNvPr>
          <p:cNvSpPr/>
          <p:nvPr/>
        </p:nvSpPr>
        <p:spPr>
          <a:xfrm rot="10800000">
            <a:off x="3453492" y="5435157"/>
            <a:ext cx="332012" cy="413657"/>
          </a:xfrm>
          <a:prstGeom prst="triangle">
            <a:avLst>
              <a:gd name="adj" fmla="val 5212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99450" y="396250"/>
            <a:ext cx="3932238" cy="8776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of the completed web scraping notebook</a:t>
            </a:r>
            <a:endParaRPr lang="en-US" sz="20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43C4F7F-A1D2-469B-9233-576FD65F13AD}"/>
              </a:ext>
            </a:extLst>
          </p:cNvPr>
          <p:cNvSpPr/>
          <p:nvPr/>
        </p:nvSpPr>
        <p:spPr>
          <a:xfrm>
            <a:off x="4559355" y="5285565"/>
            <a:ext cx="5514495" cy="136342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 No., Launch site, Payload, Payload mass, Orbit, Customer, Launch outcome, Version Booster, Booster landing, Date, Time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997B93-9C57-4750-89BA-E3C94CDB4E22}"/>
              </a:ext>
            </a:extLst>
          </p:cNvPr>
          <p:cNvSpPr/>
          <p:nvPr/>
        </p:nvSpPr>
        <p:spPr>
          <a:xfrm>
            <a:off x="1027264" y="1553717"/>
            <a:ext cx="2060274" cy="990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Get(Wikipedia </a:t>
            </a:r>
            <a:r>
              <a:rPr lang="en-US" dirty="0" err="1"/>
              <a:t>url</a:t>
            </a:r>
            <a:r>
              <a:rPr lang="en-US" dirty="0"/>
              <a:t>)</a:t>
            </a: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53CE053-8941-45DB-B3B2-146C749D85C0}"/>
              </a:ext>
            </a:extLst>
          </p:cNvPr>
          <p:cNvSpPr/>
          <p:nvPr/>
        </p:nvSpPr>
        <p:spPr>
          <a:xfrm rot="15111095">
            <a:off x="4373798" y="3908243"/>
            <a:ext cx="245466" cy="677691"/>
          </a:xfrm>
          <a:prstGeom prst="triangle">
            <a:avLst>
              <a:gd name="adj" fmla="val 5212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0CEFC49C-28C8-4310-84EF-F81F2E04F968}"/>
              </a:ext>
            </a:extLst>
          </p:cNvPr>
          <p:cNvSpPr/>
          <p:nvPr/>
        </p:nvSpPr>
        <p:spPr>
          <a:xfrm rot="14702888">
            <a:off x="7242684" y="3378286"/>
            <a:ext cx="250619" cy="588589"/>
          </a:xfrm>
          <a:prstGeom prst="triangle">
            <a:avLst>
              <a:gd name="adj" fmla="val 5212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2644597-65EB-48F5-BAB7-81A223907DDC}"/>
              </a:ext>
            </a:extLst>
          </p:cNvPr>
          <p:cNvSpPr/>
          <p:nvPr/>
        </p:nvSpPr>
        <p:spPr>
          <a:xfrm>
            <a:off x="4797563" y="1572435"/>
            <a:ext cx="1557271" cy="9906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BeautifulSoup</a:t>
            </a:r>
            <a:endParaRPr lang="en-US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45B7373-7E33-4EB4-B4C2-D996D2A0D52C}"/>
              </a:ext>
            </a:extLst>
          </p:cNvPr>
          <p:cNvSpPr/>
          <p:nvPr/>
        </p:nvSpPr>
        <p:spPr>
          <a:xfrm>
            <a:off x="10017605" y="4176825"/>
            <a:ext cx="1614083" cy="4799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5076E548-6BC8-4270-98A2-EE5E9B2863BC}"/>
              </a:ext>
            </a:extLst>
          </p:cNvPr>
          <p:cNvSpPr/>
          <p:nvPr/>
        </p:nvSpPr>
        <p:spPr>
          <a:xfrm rot="5400000">
            <a:off x="3901841" y="1691851"/>
            <a:ext cx="218972" cy="751769"/>
          </a:xfrm>
          <a:prstGeom prst="triangle">
            <a:avLst>
              <a:gd name="adj" fmla="val 5212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6EE3A34-A483-44B9-AB63-1B03E42148B0}"/>
              </a:ext>
            </a:extLst>
          </p:cNvPr>
          <p:cNvSpPr/>
          <p:nvPr/>
        </p:nvSpPr>
        <p:spPr>
          <a:xfrm>
            <a:off x="7892070" y="2455825"/>
            <a:ext cx="1557271" cy="9906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table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71C3B3C-6EC0-49BA-9D44-9900D537AA64}"/>
              </a:ext>
            </a:extLst>
          </p:cNvPr>
          <p:cNvSpPr/>
          <p:nvPr/>
        </p:nvSpPr>
        <p:spPr>
          <a:xfrm>
            <a:off x="5401575" y="3545398"/>
            <a:ext cx="1557271" cy="9906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headers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309E168-C525-4676-8C45-015D18F02290}"/>
              </a:ext>
            </a:extLst>
          </p:cNvPr>
          <p:cNvSpPr/>
          <p:nvPr/>
        </p:nvSpPr>
        <p:spPr>
          <a:xfrm>
            <a:off x="2308902" y="4020925"/>
            <a:ext cx="1557271" cy="9906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rows</a:t>
            </a:r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1AEF282B-564C-40AE-91A4-76D313D44668}"/>
              </a:ext>
            </a:extLst>
          </p:cNvPr>
          <p:cNvSpPr/>
          <p:nvPr/>
        </p:nvSpPr>
        <p:spPr>
          <a:xfrm rot="7050721">
            <a:off x="7198301" y="2028279"/>
            <a:ext cx="236602" cy="734310"/>
          </a:xfrm>
          <a:prstGeom prst="triangle">
            <a:avLst>
              <a:gd name="adj" fmla="val 5400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4198FF24-52EC-4834-A7CC-685D2AA6F2B5}"/>
              </a:ext>
            </a:extLst>
          </p:cNvPr>
          <p:cNvSpPr/>
          <p:nvPr/>
        </p:nvSpPr>
        <p:spPr>
          <a:xfrm rot="7442675">
            <a:off x="4021363" y="5247098"/>
            <a:ext cx="176325" cy="551118"/>
          </a:xfrm>
          <a:prstGeom prst="triangle">
            <a:avLst>
              <a:gd name="adj" fmla="val 5212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riângulo isósceles 24">
            <a:extLst>
              <a:ext uri="{FF2B5EF4-FFF2-40B4-BE49-F238E27FC236}">
                <a16:creationId xmlns:a16="http://schemas.microsoft.com/office/drawing/2014/main" id="{BA3FA2C7-EE05-4282-B01B-25BB6FF9778F}"/>
              </a:ext>
            </a:extLst>
          </p:cNvPr>
          <p:cNvSpPr/>
          <p:nvPr/>
        </p:nvSpPr>
        <p:spPr>
          <a:xfrm rot="2374322">
            <a:off x="10224464" y="4777223"/>
            <a:ext cx="243259" cy="521049"/>
          </a:xfrm>
          <a:prstGeom prst="triangle">
            <a:avLst>
              <a:gd name="adj" fmla="val 52128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13828</TotalTime>
  <Words>2048</Words>
  <Application>Microsoft Office PowerPoint</Application>
  <PresentationFormat>Widescreen</PresentationFormat>
  <Paragraphs>313</Paragraphs>
  <Slides>50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IBM Plex Mono SemiBold</vt:lpstr>
      <vt:lpstr>IBM Plex Mono Text</vt:lpstr>
      <vt:lpstr>Wingdings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Guilherme Borsari</cp:lastModifiedBy>
  <cp:revision>258</cp:revision>
  <dcterms:created xsi:type="dcterms:W3CDTF">2021-04-29T18:58:34Z</dcterms:created>
  <dcterms:modified xsi:type="dcterms:W3CDTF">2024-01-11T02:41:48Z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